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31"/>
  </p:notesMasterIdLst>
  <p:sldIdLst>
    <p:sldId id="256" r:id="rId2"/>
    <p:sldId id="300" r:id="rId3"/>
    <p:sldId id="298" r:id="rId4"/>
    <p:sldId id="258" r:id="rId5"/>
    <p:sldId id="301" r:id="rId6"/>
    <p:sldId id="284" r:id="rId7"/>
    <p:sldId id="259" r:id="rId8"/>
    <p:sldId id="269" r:id="rId9"/>
    <p:sldId id="270" r:id="rId10"/>
    <p:sldId id="271" r:id="rId11"/>
    <p:sldId id="272" r:id="rId12"/>
    <p:sldId id="266" r:id="rId13"/>
    <p:sldId id="274" r:id="rId14"/>
    <p:sldId id="279" r:id="rId15"/>
    <p:sldId id="294" r:id="rId16"/>
    <p:sldId id="273" r:id="rId17"/>
    <p:sldId id="296" r:id="rId18"/>
    <p:sldId id="295" r:id="rId19"/>
    <p:sldId id="299" r:id="rId20"/>
    <p:sldId id="292" r:id="rId21"/>
    <p:sldId id="280" r:id="rId22"/>
    <p:sldId id="281" r:id="rId23"/>
    <p:sldId id="260" r:id="rId24"/>
    <p:sldId id="289" r:id="rId25"/>
    <p:sldId id="288" r:id="rId26"/>
    <p:sldId id="290" r:id="rId27"/>
    <p:sldId id="283" r:id="rId28"/>
    <p:sldId id="297"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66"/>
    <p:restoredTop sz="82360"/>
  </p:normalViewPr>
  <p:slideViewPr>
    <p:cSldViewPr snapToGrid="0">
      <p:cViewPr varScale="1">
        <p:scale>
          <a:sx n="128" d="100"/>
          <a:sy n="128" d="100"/>
        </p:scale>
        <p:origin x="150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52DA5D-0AC4-F040-9C0D-EE7DA2056406}"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lang="en-US"/>
        </a:p>
      </dgm:t>
    </dgm:pt>
    <dgm:pt modelId="{FCB3CBC4-6932-CE46-AC43-7DB53CD00E0E}">
      <dgm:prSet phldrT="[Text]"/>
      <dgm:spPr/>
      <dgm:t>
        <a:bodyPr/>
        <a:lstStyle/>
        <a:p>
          <a:r>
            <a:rPr lang="en-US" dirty="0"/>
            <a:t>Structure of the system</a:t>
          </a:r>
        </a:p>
      </dgm:t>
    </dgm:pt>
    <dgm:pt modelId="{2A91E9A3-2D44-F44D-9891-00376F210611}" type="parTrans" cxnId="{774D47BE-4466-2E45-8334-9BCF010B18AD}">
      <dgm:prSet/>
      <dgm:spPr/>
      <dgm:t>
        <a:bodyPr/>
        <a:lstStyle/>
        <a:p>
          <a:endParaRPr lang="en-US"/>
        </a:p>
      </dgm:t>
    </dgm:pt>
    <dgm:pt modelId="{CFB76A6E-03E0-E140-BDE8-AB82E275EA49}" type="sibTrans" cxnId="{774D47BE-4466-2E45-8334-9BCF010B18AD}">
      <dgm:prSet/>
      <dgm:spPr/>
      <dgm:t>
        <a:bodyPr/>
        <a:lstStyle/>
        <a:p>
          <a:endParaRPr lang="en-US"/>
        </a:p>
      </dgm:t>
    </dgm:pt>
    <dgm:pt modelId="{55FBB305-0E55-5A44-B16D-43431B1B50E7}">
      <dgm:prSet phldrT="[Text]"/>
      <dgm:spPr/>
      <dgm:t>
        <a:bodyPr/>
        <a:lstStyle/>
        <a:p>
          <a:r>
            <a:rPr lang="en-US" dirty="0"/>
            <a:t>Architecture characteristics</a:t>
          </a:r>
        </a:p>
      </dgm:t>
    </dgm:pt>
    <dgm:pt modelId="{3DF05AA7-AB78-B84D-A3BC-725696BF14FB}" type="parTrans" cxnId="{1C7ACE85-49C0-1841-B000-D46434E599F8}">
      <dgm:prSet/>
      <dgm:spPr/>
      <dgm:t>
        <a:bodyPr/>
        <a:lstStyle/>
        <a:p>
          <a:endParaRPr lang="en-US"/>
        </a:p>
      </dgm:t>
    </dgm:pt>
    <dgm:pt modelId="{A84B3190-1411-D645-941A-E19F73D4AD23}" type="sibTrans" cxnId="{1C7ACE85-49C0-1841-B000-D46434E599F8}">
      <dgm:prSet/>
      <dgm:spPr/>
      <dgm:t>
        <a:bodyPr/>
        <a:lstStyle/>
        <a:p>
          <a:endParaRPr lang="en-US"/>
        </a:p>
      </dgm:t>
    </dgm:pt>
    <dgm:pt modelId="{EC44E34A-0953-0245-8C69-87EAADC32549}">
      <dgm:prSet phldrT="[Text]"/>
      <dgm:spPr/>
      <dgm:t>
        <a:bodyPr/>
        <a:lstStyle/>
        <a:p>
          <a:r>
            <a:rPr lang="en-US" dirty="0"/>
            <a:t>Architecture decisions</a:t>
          </a:r>
        </a:p>
      </dgm:t>
    </dgm:pt>
    <dgm:pt modelId="{95ECF1D7-7299-1E4B-BE2B-1FA7DDEA2E1E}" type="parTrans" cxnId="{975FD375-B9BF-1C4A-8501-36BD75A4AC02}">
      <dgm:prSet/>
      <dgm:spPr/>
      <dgm:t>
        <a:bodyPr/>
        <a:lstStyle/>
        <a:p>
          <a:endParaRPr lang="en-US"/>
        </a:p>
      </dgm:t>
    </dgm:pt>
    <dgm:pt modelId="{20B03F86-CAA9-104E-93AC-ED30B7440F4D}" type="sibTrans" cxnId="{975FD375-B9BF-1C4A-8501-36BD75A4AC02}">
      <dgm:prSet/>
      <dgm:spPr/>
      <dgm:t>
        <a:bodyPr/>
        <a:lstStyle/>
        <a:p>
          <a:endParaRPr lang="en-US"/>
        </a:p>
      </dgm:t>
    </dgm:pt>
    <dgm:pt modelId="{CEE2968E-39DF-DB40-9C09-FB94B7F46DE3}">
      <dgm:prSet/>
      <dgm:spPr/>
      <dgm:t>
        <a:bodyPr/>
        <a:lstStyle/>
        <a:p>
          <a:r>
            <a:rPr lang="en-US" dirty="0"/>
            <a:t>Design principles</a:t>
          </a:r>
        </a:p>
      </dgm:t>
    </dgm:pt>
    <dgm:pt modelId="{D076BA06-0FD8-D145-87BC-3D3EA4FFAD95}" type="parTrans" cxnId="{7B22C85E-D8DA-054E-A65F-1D25CE621907}">
      <dgm:prSet/>
      <dgm:spPr/>
      <dgm:t>
        <a:bodyPr/>
        <a:lstStyle/>
        <a:p>
          <a:endParaRPr lang="en-US"/>
        </a:p>
      </dgm:t>
    </dgm:pt>
    <dgm:pt modelId="{9917ED09-9CA2-E947-A857-664ABF308E47}" type="sibTrans" cxnId="{7B22C85E-D8DA-054E-A65F-1D25CE621907}">
      <dgm:prSet/>
      <dgm:spPr/>
      <dgm:t>
        <a:bodyPr/>
        <a:lstStyle/>
        <a:p>
          <a:endParaRPr lang="en-US"/>
        </a:p>
      </dgm:t>
    </dgm:pt>
    <dgm:pt modelId="{C09F984F-5BE0-2A44-B729-AA003F7FAB44}" type="pres">
      <dgm:prSet presAssocID="{5D52DA5D-0AC4-F040-9C0D-EE7DA2056406}" presName="Name0" presStyleCnt="0">
        <dgm:presLayoutVars>
          <dgm:dir/>
          <dgm:resizeHandles val="exact"/>
        </dgm:presLayoutVars>
      </dgm:prSet>
      <dgm:spPr/>
    </dgm:pt>
    <dgm:pt modelId="{0FAA82F6-E6A6-4A42-91CD-B863E3D69CD0}" type="pres">
      <dgm:prSet presAssocID="{FCB3CBC4-6932-CE46-AC43-7DB53CD00E0E}" presName="node" presStyleLbl="node1" presStyleIdx="0" presStyleCnt="4">
        <dgm:presLayoutVars>
          <dgm:bulletEnabled val="1"/>
        </dgm:presLayoutVars>
      </dgm:prSet>
      <dgm:spPr/>
    </dgm:pt>
    <dgm:pt modelId="{113480F8-AEB1-A048-BD8E-9266D41B59C3}" type="pres">
      <dgm:prSet presAssocID="{CFB76A6E-03E0-E140-BDE8-AB82E275EA49}" presName="sibTrans" presStyleLbl="sibTrans2D1" presStyleIdx="0" presStyleCnt="4"/>
      <dgm:spPr/>
    </dgm:pt>
    <dgm:pt modelId="{A607BA70-2430-A041-B41A-D433B2F5BC05}" type="pres">
      <dgm:prSet presAssocID="{CFB76A6E-03E0-E140-BDE8-AB82E275EA49}" presName="connectorText" presStyleLbl="sibTrans2D1" presStyleIdx="0" presStyleCnt="4"/>
      <dgm:spPr/>
    </dgm:pt>
    <dgm:pt modelId="{470F4219-76E9-B648-9AC1-540A270A45D3}" type="pres">
      <dgm:prSet presAssocID="{55FBB305-0E55-5A44-B16D-43431B1B50E7}" presName="node" presStyleLbl="node1" presStyleIdx="1" presStyleCnt="4">
        <dgm:presLayoutVars>
          <dgm:bulletEnabled val="1"/>
        </dgm:presLayoutVars>
      </dgm:prSet>
      <dgm:spPr/>
    </dgm:pt>
    <dgm:pt modelId="{B26FFE3B-E7DD-FF48-A2DF-064D909CBF84}" type="pres">
      <dgm:prSet presAssocID="{A84B3190-1411-D645-941A-E19F73D4AD23}" presName="sibTrans" presStyleLbl="sibTrans2D1" presStyleIdx="1" presStyleCnt="4"/>
      <dgm:spPr/>
    </dgm:pt>
    <dgm:pt modelId="{7BF2BB14-8EF0-914D-9D45-56B47483AF9A}" type="pres">
      <dgm:prSet presAssocID="{A84B3190-1411-D645-941A-E19F73D4AD23}" presName="connectorText" presStyleLbl="sibTrans2D1" presStyleIdx="1" presStyleCnt="4"/>
      <dgm:spPr/>
    </dgm:pt>
    <dgm:pt modelId="{5E8D2F15-E618-284A-9E76-29ACE4976A0A}" type="pres">
      <dgm:prSet presAssocID="{EC44E34A-0953-0245-8C69-87EAADC32549}" presName="node" presStyleLbl="node1" presStyleIdx="2" presStyleCnt="4">
        <dgm:presLayoutVars>
          <dgm:bulletEnabled val="1"/>
        </dgm:presLayoutVars>
      </dgm:prSet>
      <dgm:spPr/>
    </dgm:pt>
    <dgm:pt modelId="{B803A9EF-11D0-DA4D-816C-27AAD4C67050}" type="pres">
      <dgm:prSet presAssocID="{20B03F86-CAA9-104E-93AC-ED30B7440F4D}" presName="sibTrans" presStyleLbl="sibTrans2D1" presStyleIdx="2" presStyleCnt="4"/>
      <dgm:spPr/>
    </dgm:pt>
    <dgm:pt modelId="{F698717A-9887-6D45-8F2B-4EA29EF3F3F0}" type="pres">
      <dgm:prSet presAssocID="{20B03F86-CAA9-104E-93AC-ED30B7440F4D}" presName="connectorText" presStyleLbl="sibTrans2D1" presStyleIdx="2" presStyleCnt="4"/>
      <dgm:spPr/>
    </dgm:pt>
    <dgm:pt modelId="{C0B56EDB-01AE-B040-A9E7-17940CAF4075}" type="pres">
      <dgm:prSet presAssocID="{CEE2968E-39DF-DB40-9C09-FB94B7F46DE3}" presName="node" presStyleLbl="node1" presStyleIdx="3" presStyleCnt="4">
        <dgm:presLayoutVars>
          <dgm:bulletEnabled val="1"/>
        </dgm:presLayoutVars>
      </dgm:prSet>
      <dgm:spPr/>
    </dgm:pt>
    <dgm:pt modelId="{C732AB72-B2E4-3B43-9419-FC1FDFA5B12D}" type="pres">
      <dgm:prSet presAssocID="{9917ED09-9CA2-E947-A857-664ABF308E47}" presName="sibTrans" presStyleLbl="sibTrans2D1" presStyleIdx="3" presStyleCnt="4"/>
      <dgm:spPr/>
    </dgm:pt>
    <dgm:pt modelId="{FE943D21-9277-E041-8161-3B8D11520892}" type="pres">
      <dgm:prSet presAssocID="{9917ED09-9CA2-E947-A857-664ABF308E47}" presName="connectorText" presStyleLbl="sibTrans2D1" presStyleIdx="3" presStyleCnt="4"/>
      <dgm:spPr/>
    </dgm:pt>
  </dgm:ptLst>
  <dgm:cxnLst>
    <dgm:cxn modelId="{AA098523-667A-AF44-A245-9797197CA532}" type="presOf" srcId="{20B03F86-CAA9-104E-93AC-ED30B7440F4D}" destId="{B803A9EF-11D0-DA4D-816C-27AAD4C67050}" srcOrd="0" destOrd="0" presId="urn:microsoft.com/office/officeart/2005/8/layout/cycle7"/>
    <dgm:cxn modelId="{849CDD38-2BB6-6944-A485-D1E35D9A157A}" type="presOf" srcId="{A84B3190-1411-D645-941A-E19F73D4AD23}" destId="{7BF2BB14-8EF0-914D-9D45-56B47483AF9A}" srcOrd="1" destOrd="0" presId="urn:microsoft.com/office/officeart/2005/8/layout/cycle7"/>
    <dgm:cxn modelId="{C37FE54C-4AFF-F044-8A2F-B5EBF3CC9F5D}" type="presOf" srcId="{EC44E34A-0953-0245-8C69-87EAADC32549}" destId="{5E8D2F15-E618-284A-9E76-29ACE4976A0A}" srcOrd="0" destOrd="0" presId="urn:microsoft.com/office/officeart/2005/8/layout/cycle7"/>
    <dgm:cxn modelId="{D23BE253-6117-BD4D-991D-35B284F7E749}" type="presOf" srcId="{CFB76A6E-03E0-E140-BDE8-AB82E275EA49}" destId="{113480F8-AEB1-A048-BD8E-9266D41B59C3}" srcOrd="0" destOrd="0" presId="urn:microsoft.com/office/officeart/2005/8/layout/cycle7"/>
    <dgm:cxn modelId="{7B22C85E-D8DA-054E-A65F-1D25CE621907}" srcId="{5D52DA5D-0AC4-F040-9C0D-EE7DA2056406}" destId="{CEE2968E-39DF-DB40-9C09-FB94B7F46DE3}" srcOrd="3" destOrd="0" parTransId="{D076BA06-0FD8-D145-87BC-3D3EA4FFAD95}" sibTransId="{9917ED09-9CA2-E947-A857-664ABF308E47}"/>
    <dgm:cxn modelId="{975FD375-B9BF-1C4A-8501-36BD75A4AC02}" srcId="{5D52DA5D-0AC4-F040-9C0D-EE7DA2056406}" destId="{EC44E34A-0953-0245-8C69-87EAADC32549}" srcOrd="2" destOrd="0" parTransId="{95ECF1D7-7299-1E4B-BE2B-1FA7DDEA2E1E}" sibTransId="{20B03F86-CAA9-104E-93AC-ED30B7440F4D}"/>
    <dgm:cxn modelId="{A33A737C-9D59-4A4E-94D1-2742FD97D034}" type="presOf" srcId="{5D52DA5D-0AC4-F040-9C0D-EE7DA2056406}" destId="{C09F984F-5BE0-2A44-B729-AA003F7FAB44}" srcOrd="0" destOrd="0" presId="urn:microsoft.com/office/officeart/2005/8/layout/cycle7"/>
    <dgm:cxn modelId="{1C7ACE85-49C0-1841-B000-D46434E599F8}" srcId="{5D52DA5D-0AC4-F040-9C0D-EE7DA2056406}" destId="{55FBB305-0E55-5A44-B16D-43431B1B50E7}" srcOrd="1" destOrd="0" parTransId="{3DF05AA7-AB78-B84D-A3BC-725696BF14FB}" sibTransId="{A84B3190-1411-D645-941A-E19F73D4AD23}"/>
    <dgm:cxn modelId="{ADC56D88-6D95-0245-B15C-49D2B598815E}" type="presOf" srcId="{55FBB305-0E55-5A44-B16D-43431B1B50E7}" destId="{470F4219-76E9-B648-9AC1-540A270A45D3}" srcOrd="0" destOrd="0" presId="urn:microsoft.com/office/officeart/2005/8/layout/cycle7"/>
    <dgm:cxn modelId="{C1A5588C-116F-AC45-AC84-A7C1769F6747}" type="presOf" srcId="{CEE2968E-39DF-DB40-9C09-FB94B7F46DE3}" destId="{C0B56EDB-01AE-B040-A9E7-17940CAF4075}" srcOrd="0" destOrd="0" presId="urn:microsoft.com/office/officeart/2005/8/layout/cycle7"/>
    <dgm:cxn modelId="{45514A8E-35E1-504E-B39A-0290368758CF}" type="presOf" srcId="{20B03F86-CAA9-104E-93AC-ED30B7440F4D}" destId="{F698717A-9887-6D45-8F2B-4EA29EF3F3F0}" srcOrd="1" destOrd="0" presId="urn:microsoft.com/office/officeart/2005/8/layout/cycle7"/>
    <dgm:cxn modelId="{C89D64AA-8B3B-2E4D-943F-4807ADB43415}" type="presOf" srcId="{9917ED09-9CA2-E947-A857-664ABF308E47}" destId="{FE943D21-9277-E041-8161-3B8D11520892}" srcOrd="1" destOrd="0" presId="urn:microsoft.com/office/officeart/2005/8/layout/cycle7"/>
    <dgm:cxn modelId="{F3A30FAC-322D-8C4C-93C8-26229B8E5198}" type="presOf" srcId="{FCB3CBC4-6932-CE46-AC43-7DB53CD00E0E}" destId="{0FAA82F6-E6A6-4A42-91CD-B863E3D69CD0}" srcOrd="0" destOrd="0" presId="urn:microsoft.com/office/officeart/2005/8/layout/cycle7"/>
    <dgm:cxn modelId="{774D47BE-4466-2E45-8334-9BCF010B18AD}" srcId="{5D52DA5D-0AC4-F040-9C0D-EE7DA2056406}" destId="{FCB3CBC4-6932-CE46-AC43-7DB53CD00E0E}" srcOrd="0" destOrd="0" parTransId="{2A91E9A3-2D44-F44D-9891-00376F210611}" sibTransId="{CFB76A6E-03E0-E140-BDE8-AB82E275EA49}"/>
    <dgm:cxn modelId="{F00139CE-C7FD-3747-B32E-D6023A616393}" type="presOf" srcId="{CFB76A6E-03E0-E140-BDE8-AB82E275EA49}" destId="{A607BA70-2430-A041-B41A-D433B2F5BC05}" srcOrd="1" destOrd="0" presId="urn:microsoft.com/office/officeart/2005/8/layout/cycle7"/>
    <dgm:cxn modelId="{31B419EF-468B-7B46-8715-2CCCD3317B69}" type="presOf" srcId="{9917ED09-9CA2-E947-A857-664ABF308E47}" destId="{C732AB72-B2E4-3B43-9419-FC1FDFA5B12D}" srcOrd="0" destOrd="0" presId="urn:microsoft.com/office/officeart/2005/8/layout/cycle7"/>
    <dgm:cxn modelId="{C12819F7-1CBB-FD4F-A7CC-013C3CD160C1}" type="presOf" srcId="{A84B3190-1411-D645-941A-E19F73D4AD23}" destId="{B26FFE3B-E7DD-FF48-A2DF-064D909CBF84}" srcOrd="0" destOrd="0" presId="urn:microsoft.com/office/officeart/2005/8/layout/cycle7"/>
    <dgm:cxn modelId="{5F34517D-42C1-FA4A-95E0-E0EF83817403}" type="presParOf" srcId="{C09F984F-5BE0-2A44-B729-AA003F7FAB44}" destId="{0FAA82F6-E6A6-4A42-91CD-B863E3D69CD0}" srcOrd="0" destOrd="0" presId="urn:microsoft.com/office/officeart/2005/8/layout/cycle7"/>
    <dgm:cxn modelId="{BEED61EB-C979-6243-8DBF-8C5DDCC30727}" type="presParOf" srcId="{C09F984F-5BE0-2A44-B729-AA003F7FAB44}" destId="{113480F8-AEB1-A048-BD8E-9266D41B59C3}" srcOrd="1" destOrd="0" presId="urn:microsoft.com/office/officeart/2005/8/layout/cycle7"/>
    <dgm:cxn modelId="{B7B65074-BF2B-C247-9158-0C4B79E966FA}" type="presParOf" srcId="{113480F8-AEB1-A048-BD8E-9266D41B59C3}" destId="{A607BA70-2430-A041-B41A-D433B2F5BC05}" srcOrd="0" destOrd="0" presId="urn:microsoft.com/office/officeart/2005/8/layout/cycle7"/>
    <dgm:cxn modelId="{14D78348-A41D-7547-81F4-9788C0080A30}" type="presParOf" srcId="{C09F984F-5BE0-2A44-B729-AA003F7FAB44}" destId="{470F4219-76E9-B648-9AC1-540A270A45D3}" srcOrd="2" destOrd="0" presId="urn:microsoft.com/office/officeart/2005/8/layout/cycle7"/>
    <dgm:cxn modelId="{7018A433-DBA1-3442-8242-41309922B180}" type="presParOf" srcId="{C09F984F-5BE0-2A44-B729-AA003F7FAB44}" destId="{B26FFE3B-E7DD-FF48-A2DF-064D909CBF84}" srcOrd="3" destOrd="0" presId="urn:microsoft.com/office/officeart/2005/8/layout/cycle7"/>
    <dgm:cxn modelId="{4CB3461D-7C1F-E447-9092-75BBC34718B0}" type="presParOf" srcId="{B26FFE3B-E7DD-FF48-A2DF-064D909CBF84}" destId="{7BF2BB14-8EF0-914D-9D45-56B47483AF9A}" srcOrd="0" destOrd="0" presId="urn:microsoft.com/office/officeart/2005/8/layout/cycle7"/>
    <dgm:cxn modelId="{D1326713-122C-D848-A0CA-5C2CEEF01E9E}" type="presParOf" srcId="{C09F984F-5BE0-2A44-B729-AA003F7FAB44}" destId="{5E8D2F15-E618-284A-9E76-29ACE4976A0A}" srcOrd="4" destOrd="0" presId="urn:microsoft.com/office/officeart/2005/8/layout/cycle7"/>
    <dgm:cxn modelId="{A13786A6-D130-8E40-8E85-63B8A1644047}" type="presParOf" srcId="{C09F984F-5BE0-2A44-B729-AA003F7FAB44}" destId="{B803A9EF-11D0-DA4D-816C-27AAD4C67050}" srcOrd="5" destOrd="0" presId="urn:microsoft.com/office/officeart/2005/8/layout/cycle7"/>
    <dgm:cxn modelId="{526013F8-157E-5C47-8423-C7F3F4EBC267}" type="presParOf" srcId="{B803A9EF-11D0-DA4D-816C-27AAD4C67050}" destId="{F698717A-9887-6D45-8F2B-4EA29EF3F3F0}" srcOrd="0" destOrd="0" presId="urn:microsoft.com/office/officeart/2005/8/layout/cycle7"/>
    <dgm:cxn modelId="{B389494D-67EC-784C-8807-BF2B8BDF2892}" type="presParOf" srcId="{C09F984F-5BE0-2A44-B729-AA003F7FAB44}" destId="{C0B56EDB-01AE-B040-A9E7-17940CAF4075}" srcOrd="6" destOrd="0" presId="urn:microsoft.com/office/officeart/2005/8/layout/cycle7"/>
    <dgm:cxn modelId="{FF6BC4A3-F637-8244-9982-D70988A9E79E}" type="presParOf" srcId="{C09F984F-5BE0-2A44-B729-AA003F7FAB44}" destId="{C732AB72-B2E4-3B43-9419-FC1FDFA5B12D}" srcOrd="7" destOrd="0" presId="urn:microsoft.com/office/officeart/2005/8/layout/cycle7"/>
    <dgm:cxn modelId="{59CD8E15-7DA3-F841-B162-7BC80E7D68E2}" type="presParOf" srcId="{C732AB72-B2E4-3B43-9419-FC1FDFA5B12D}" destId="{FE943D21-9277-E041-8161-3B8D11520892}"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FA5B78-85A3-FD42-AED5-CB5DC5F80668}"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59CD9D7C-028A-0542-8D8E-29985CB52D76}">
      <dgm:prSet phldrT="[Text]"/>
      <dgm:spPr/>
      <dgm:t>
        <a:bodyPr/>
        <a:lstStyle/>
        <a:p>
          <a:r>
            <a:rPr lang="en-US" dirty="0"/>
            <a:t>1. Cut</a:t>
          </a:r>
        </a:p>
      </dgm:t>
    </dgm:pt>
    <dgm:pt modelId="{4648C720-F3B0-3840-A5B9-EB745F3E8C1A}" type="parTrans" cxnId="{8FBE0E1B-C793-B24C-9DD1-C588A38035EF}">
      <dgm:prSet/>
      <dgm:spPr/>
      <dgm:t>
        <a:bodyPr/>
        <a:lstStyle/>
        <a:p>
          <a:endParaRPr lang="en-US"/>
        </a:p>
      </dgm:t>
    </dgm:pt>
    <dgm:pt modelId="{A80549CF-DD4C-E340-B040-AFCF4A0F5129}" type="sibTrans" cxnId="{8FBE0E1B-C793-B24C-9DD1-C588A38035EF}">
      <dgm:prSet/>
      <dgm:spPr/>
      <dgm:t>
        <a:bodyPr/>
        <a:lstStyle/>
        <a:p>
          <a:endParaRPr lang="en-US"/>
        </a:p>
      </dgm:t>
    </dgm:pt>
    <dgm:pt modelId="{4BD0050C-C1B4-414A-943B-51987277ABA0}">
      <dgm:prSet phldrT="[Text]"/>
      <dgm:spPr/>
      <dgm:t>
        <a:bodyPr/>
        <a:lstStyle/>
        <a:p>
          <a:r>
            <a:rPr lang="en-US" dirty="0"/>
            <a:t>Cut components wisely</a:t>
          </a:r>
        </a:p>
      </dgm:t>
    </dgm:pt>
    <dgm:pt modelId="{9A251AC1-F81D-9F4C-A9CB-EFF9A782C5DA}" type="parTrans" cxnId="{7126EC6B-201D-5746-88A5-49E14A126DD2}">
      <dgm:prSet/>
      <dgm:spPr/>
      <dgm:t>
        <a:bodyPr/>
        <a:lstStyle/>
        <a:p>
          <a:endParaRPr lang="en-US"/>
        </a:p>
      </dgm:t>
    </dgm:pt>
    <dgm:pt modelId="{BC00DBC8-08D0-2641-82DE-DDCD83CCF927}" type="sibTrans" cxnId="{7126EC6B-201D-5746-88A5-49E14A126DD2}">
      <dgm:prSet/>
      <dgm:spPr/>
      <dgm:t>
        <a:bodyPr/>
        <a:lstStyle/>
        <a:p>
          <a:endParaRPr lang="en-US"/>
        </a:p>
      </dgm:t>
    </dgm:pt>
    <dgm:pt modelId="{FF423C66-AF77-7240-88BC-052AF700DC61}">
      <dgm:prSet phldrT="[Text]"/>
      <dgm:spPr/>
      <dgm:t>
        <a:bodyPr/>
        <a:lstStyle/>
        <a:p>
          <a:r>
            <a:rPr lang="en-US" dirty="0"/>
            <a:t>2. Conceal</a:t>
          </a:r>
        </a:p>
      </dgm:t>
    </dgm:pt>
    <dgm:pt modelId="{979AA04D-FADA-D54D-8064-179D16C795FE}" type="parTrans" cxnId="{74144581-41AB-A340-80B2-9E9C5C9154C6}">
      <dgm:prSet/>
      <dgm:spPr/>
      <dgm:t>
        <a:bodyPr/>
        <a:lstStyle/>
        <a:p>
          <a:endParaRPr lang="en-US"/>
        </a:p>
      </dgm:t>
    </dgm:pt>
    <dgm:pt modelId="{A698A743-A2E6-F848-8C50-9CBF5CC02E07}" type="sibTrans" cxnId="{74144581-41AB-A340-80B2-9E9C5C9154C6}">
      <dgm:prSet/>
      <dgm:spPr/>
      <dgm:t>
        <a:bodyPr/>
        <a:lstStyle/>
        <a:p>
          <a:endParaRPr lang="en-US"/>
        </a:p>
      </dgm:t>
    </dgm:pt>
    <dgm:pt modelId="{4F806E58-0AA3-3B43-91DA-90B67B734D26}">
      <dgm:prSet phldrT="[Text]"/>
      <dgm:spPr/>
      <dgm:t>
        <a:bodyPr/>
        <a:lstStyle/>
        <a:p>
          <a:r>
            <a:rPr lang="en-US" dirty="0"/>
            <a:t>Conceal as many internal structure as possible</a:t>
          </a:r>
        </a:p>
      </dgm:t>
    </dgm:pt>
    <dgm:pt modelId="{C15ECEFF-30CF-B94A-80E9-4F8D288C1580}" type="parTrans" cxnId="{421582EC-F16D-A343-B6A0-DB752AA89B17}">
      <dgm:prSet/>
      <dgm:spPr/>
      <dgm:t>
        <a:bodyPr/>
        <a:lstStyle/>
        <a:p>
          <a:endParaRPr lang="en-US"/>
        </a:p>
      </dgm:t>
    </dgm:pt>
    <dgm:pt modelId="{1B11063A-C597-0444-8526-26F398053E63}" type="sibTrans" cxnId="{421582EC-F16D-A343-B6A0-DB752AA89B17}">
      <dgm:prSet/>
      <dgm:spPr/>
      <dgm:t>
        <a:bodyPr/>
        <a:lstStyle/>
        <a:p>
          <a:endParaRPr lang="en-US"/>
        </a:p>
      </dgm:t>
    </dgm:pt>
    <dgm:pt modelId="{C6FFEEA1-1DF0-7D40-873D-8B14A969E7F9}">
      <dgm:prSet phldrT="[Text]"/>
      <dgm:spPr/>
      <dgm:t>
        <a:bodyPr/>
        <a:lstStyle/>
        <a:p>
          <a:r>
            <a:rPr lang="en-US" dirty="0"/>
            <a:t>3. Contract</a:t>
          </a:r>
        </a:p>
      </dgm:t>
    </dgm:pt>
    <dgm:pt modelId="{3E26E52F-FFE1-9340-B665-85C523A4117B}" type="parTrans" cxnId="{A60D40C5-7665-9D41-A09E-63BCF5052AEF}">
      <dgm:prSet/>
      <dgm:spPr/>
      <dgm:t>
        <a:bodyPr/>
        <a:lstStyle/>
        <a:p>
          <a:endParaRPr lang="en-US"/>
        </a:p>
      </dgm:t>
    </dgm:pt>
    <dgm:pt modelId="{BED87DEA-527C-BF47-B1CA-21640E46DE77}" type="sibTrans" cxnId="{A60D40C5-7665-9D41-A09E-63BCF5052AEF}">
      <dgm:prSet/>
      <dgm:spPr/>
      <dgm:t>
        <a:bodyPr/>
        <a:lstStyle/>
        <a:p>
          <a:endParaRPr lang="en-US"/>
        </a:p>
      </dgm:t>
    </dgm:pt>
    <dgm:pt modelId="{62A9C681-A439-EC43-84BF-3BA71972B3C7}">
      <dgm:prSet phldrT="[Text]"/>
      <dgm:spPr/>
      <dgm:t>
        <a:bodyPr/>
        <a:lstStyle/>
        <a:p>
          <a:r>
            <a:rPr lang="en-US" dirty="0"/>
            <a:t>Create interfaces for a smooth communication</a:t>
          </a:r>
        </a:p>
      </dgm:t>
    </dgm:pt>
    <dgm:pt modelId="{EE2F228B-F116-DA40-BBEC-49BDF9B53BEF}" type="parTrans" cxnId="{6CA5E8CF-0538-C04E-AC98-17F7AC6346AF}">
      <dgm:prSet/>
      <dgm:spPr/>
      <dgm:t>
        <a:bodyPr/>
        <a:lstStyle/>
        <a:p>
          <a:endParaRPr lang="en-US"/>
        </a:p>
      </dgm:t>
    </dgm:pt>
    <dgm:pt modelId="{EBB25B01-F8D1-1D46-8068-6C0346BB26EF}" type="sibTrans" cxnId="{6CA5E8CF-0538-C04E-AC98-17F7AC6346AF}">
      <dgm:prSet/>
      <dgm:spPr/>
      <dgm:t>
        <a:bodyPr/>
        <a:lstStyle/>
        <a:p>
          <a:endParaRPr lang="en-US"/>
        </a:p>
      </dgm:t>
    </dgm:pt>
    <dgm:pt modelId="{7D352D56-1820-BA4B-A911-7AB933FEAFF5}">
      <dgm:prSet/>
      <dgm:spPr/>
      <dgm:t>
        <a:bodyPr/>
        <a:lstStyle/>
        <a:p>
          <a:r>
            <a:rPr lang="en-US" dirty="0"/>
            <a:t>4. Connect</a:t>
          </a:r>
        </a:p>
      </dgm:t>
    </dgm:pt>
    <dgm:pt modelId="{754DF88A-3155-0047-8FC1-6E0CA94CFED7}" type="parTrans" cxnId="{6081ACE3-41C1-E44D-B01E-E5A9C9877AB2}">
      <dgm:prSet/>
      <dgm:spPr/>
      <dgm:t>
        <a:bodyPr/>
        <a:lstStyle/>
        <a:p>
          <a:endParaRPr lang="en-US"/>
        </a:p>
      </dgm:t>
    </dgm:pt>
    <dgm:pt modelId="{BAB8FEBA-DBA3-EA49-8449-0AFFF5BD5052}" type="sibTrans" cxnId="{6081ACE3-41C1-E44D-B01E-E5A9C9877AB2}">
      <dgm:prSet/>
      <dgm:spPr/>
      <dgm:t>
        <a:bodyPr/>
        <a:lstStyle/>
        <a:p>
          <a:endParaRPr lang="en-US"/>
        </a:p>
      </dgm:t>
    </dgm:pt>
    <dgm:pt modelId="{7A00B69A-61EF-4140-8779-6AEE693C064D}">
      <dgm:prSet/>
      <dgm:spPr/>
      <dgm:t>
        <a:bodyPr/>
        <a:lstStyle/>
        <a:p>
          <a:r>
            <a:rPr lang="en-US" dirty="0"/>
            <a:t>5. Construct</a:t>
          </a:r>
        </a:p>
      </dgm:t>
    </dgm:pt>
    <dgm:pt modelId="{6081C884-2BCD-EC45-98E3-F771058EA3FB}" type="parTrans" cxnId="{891BF314-8565-D543-A7DA-E6C79DD73493}">
      <dgm:prSet/>
      <dgm:spPr/>
      <dgm:t>
        <a:bodyPr/>
        <a:lstStyle/>
        <a:p>
          <a:endParaRPr lang="en-US"/>
        </a:p>
      </dgm:t>
    </dgm:pt>
    <dgm:pt modelId="{143E78A2-937B-4D49-89DB-99D83A15A6FE}" type="sibTrans" cxnId="{891BF314-8565-D543-A7DA-E6C79DD73493}">
      <dgm:prSet/>
      <dgm:spPr/>
      <dgm:t>
        <a:bodyPr/>
        <a:lstStyle/>
        <a:p>
          <a:endParaRPr lang="en-US"/>
        </a:p>
      </dgm:t>
    </dgm:pt>
    <dgm:pt modelId="{510A02FB-FC86-1544-907F-F00E3952B956}">
      <dgm:prSet/>
      <dgm:spPr/>
      <dgm:t>
        <a:bodyPr/>
        <a:lstStyle/>
        <a:p>
          <a:r>
            <a:rPr lang="en-US" dirty="0"/>
            <a:t>Plan dependencies between components explicitly</a:t>
          </a:r>
        </a:p>
      </dgm:t>
    </dgm:pt>
    <dgm:pt modelId="{662D9727-1F22-924C-9234-091C77212B5A}" type="parTrans" cxnId="{7D65697C-D0E1-8D41-8951-AA2CFD9BD2BC}">
      <dgm:prSet/>
      <dgm:spPr/>
      <dgm:t>
        <a:bodyPr/>
        <a:lstStyle/>
        <a:p>
          <a:endParaRPr lang="en-US"/>
        </a:p>
      </dgm:t>
    </dgm:pt>
    <dgm:pt modelId="{C4BAF8A9-DE3F-6149-82E4-AA75B3E0C000}" type="sibTrans" cxnId="{7D65697C-D0E1-8D41-8951-AA2CFD9BD2BC}">
      <dgm:prSet/>
      <dgm:spPr/>
      <dgm:t>
        <a:bodyPr/>
        <a:lstStyle/>
        <a:p>
          <a:endParaRPr lang="en-US"/>
        </a:p>
      </dgm:t>
    </dgm:pt>
    <dgm:pt modelId="{65639D33-E93F-D849-A312-AF32ED5DB9EE}">
      <dgm:prSet/>
      <dgm:spPr/>
      <dgm:t>
        <a:bodyPr/>
        <a:lstStyle/>
        <a:p>
          <a:r>
            <a:rPr lang="en-US" dirty="0"/>
            <a:t>Components itself can become confusing at one level. </a:t>
          </a:r>
        </a:p>
      </dgm:t>
    </dgm:pt>
    <dgm:pt modelId="{8B467D18-7F92-F049-B9BF-E7E050489743}" type="parTrans" cxnId="{18902189-59CC-B046-88EC-0E34D3F70A74}">
      <dgm:prSet/>
      <dgm:spPr/>
      <dgm:t>
        <a:bodyPr/>
        <a:lstStyle/>
        <a:p>
          <a:endParaRPr lang="en-US"/>
        </a:p>
      </dgm:t>
    </dgm:pt>
    <dgm:pt modelId="{E81BE8FC-EFB3-7249-8D12-0127165B1745}" type="sibTrans" cxnId="{18902189-59CC-B046-88EC-0E34D3F70A74}">
      <dgm:prSet/>
      <dgm:spPr/>
      <dgm:t>
        <a:bodyPr/>
        <a:lstStyle/>
        <a:p>
          <a:endParaRPr lang="en-US"/>
        </a:p>
      </dgm:t>
    </dgm:pt>
    <dgm:pt modelId="{740C3DB4-7D18-6D45-983D-C889E5177C7C}">
      <dgm:prSet/>
      <dgm:spPr/>
      <dgm:t>
        <a:bodyPr/>
        <a:lstStyle/>
        <a:p>
          <a:r>
            <a:rPr lang="en-US" dirty="0"/>
            <a:t>Combine components of one level into a new one of the next higher level.</a:t>
          </a:r>
        </a:p>
      </dgm:t>
    </dgm:pt>
    <dgm:pt modelId="{02730F61-DFF0-CB4E-BB02-576AF891400B}" type="parTrans" cxnId="{8A62B09B-4D57-9942-92EC-C18A0E12ACDA}">
      <dgm:prSet/>
      <dgm:spPr/>
      <dgm:t>
        <a:bodyPr/>
        <a:lstStyle/>
        <a:p>
          <a:endParaRPr lang="en-US"/>
        </a:p>
      </dgm:t>
    </dgm:pt>
    <dgm:pt modelId="{D7560715-B18A-734C-8E2E-5B1220DD8A0D}" type="sibTrans" cxnId="{8A62B09B-4D57-9942-92EC-C18A0E12ACDA}">
      <dgm:prSet/>
      <dgm:spPr/>
      <dgm:t>
        <a:bodyPr/>
        <a:lstStyle/>
        <a:p>
          <a:endParaRPr lang="en-US"/>
        </a:p>
      </dgm:t>
    </dgm:pt>
    <dgm:pt modelId="{BA654A07-E3FB-0042-8A70-19A16091AEFD}">
      <dgm:prSet phldrT="[Text]"/>
      <dgm:spPr/>
      <dgm:t>
        <a:bodyPr/>
        <a:lstStyle/>
        <a:p>
          <a:r>
            <a:rPr lang="en-US" dirty="0"/>
            <a:t>The more independent, the easier</a:t>
          </a:r>
        </a:p>
      </dgm:t>
    </dgm:pt>
    <dgm:pt modelId="{7CED8EC8-C2AA-8F4D-8B70-2DE186493FB1}" type="parTrans" cxnId="{7BF57DE1-A006-F046-90D8-FF941B2BB3FF}">
      <dgm:prSet/>
      <dgm:spPr/>
      <dgm:t>
        <a:bodyPr/>
        <a:lstStyle/>
        <a:p>
          <a:endParaRPr lang="en-US"/>
        </a:p>
      </dgm:t>
    </dgm:pt>
    <dgm:pt modelId="{A4B027FA-E0E1-4940-9223-6C2AA751EFF5}" type="sibTrans" cxnId="{7BF57DE1-A006-F046-90D8-FF941B2BB3FF}">
      <dgm:prSet/>
      <dgm:spPr/>
      <dgm:t>
        <a:bodyPr/>
        <a:lstStyle/>
        <a:p>
          <a:endParaRPr lang="en-US"/>
        </a:p>
      </dgm:t>
    </dgm:pt>
    <dgm:pt modelId="{EC357D17-D849-6B46-B9C3-68305542E312}" type="pres">
      <dgm:prSet presAssocID="{29FA5B78-85A3-FD42-AED5-CB5DC5F80668}" presName="linearFlow" presStyleCnt="0">
        <dgm:presLayoutVars>
          <dgm:dir/>
          <dgm:animLvl val="lvl"/>
          <dgm:resizeHandles val="exact"/>
        </dgm:presLayoutVars>
      </dgm:prSet>
      <dgm:spPr/>
    </dgm:pt>
    <dgm:pt modelId="{8327713D-7DAB-3540-A755-EBB9687EE1F2}" type="pres">
      <dgm:prSet presAssocID="{59CD9D7C-028A-0542-8D8E-29985CB52D76}" presName="composite" presStyleCnt="0"/>
      <dgm:spPr/>
    </dgm:pt>
    <dgm:pt modelId="{810B3356-85DC-844F-A54A-6858F32C9062}" type="pres">
      <dgm:prSet presAssocID="{59CD9D7C-028A-0542-8D8E-29985CB52D76}" presName="parTx" presStyleLbl="node1" presStyleIdx="0" presStyleCnt="5">
        <dgm:presLayoutVars>
          <dgm:chMax val="0"/>
          <dgm:chPref val="0"/>
          <dgm:bulletEnabled val="1"/>
        </dgm:presLayoutVars>
      </dgm:prSet>
      <dgm:spPr/>
    </dgm:pt>
    <dgm:pt modelId="{85D048B8-9531-B647-993B-085A05ADA599}" type="pres">
      <dgm:prSet presAssocID="{59CD9D7C-028A-0542-8D8E-29985CB52D76}" presName="parSh" presStyleLbl="node1" presStyleIdx="0" presStyleCnt="5"/>
      <dgm:spPr/>
    </dgm:pt>
    <dgm:pt modelId="{9EDAE17B-E5AD-FD44-B0C5-B4217E91E9BC}" type="pres">
      <dgm:prSet presAssocID="{59CD9D7C-028A-0542-8D8E-29985CB52D76}" presName="desTx" presStyleLbl="fgAcc1" presStyleIdx="0" presStyleCnt="5">
        <dgm:presLayoutVars>
          <dgm:bulletEnabled val="1"/>
        </dgm:presLayoutVars>
      </dgm:prSet>
      <dgm:spPr/>
    </dgm:pt>
    <dgm:pt modelId="{4D9D4F83-3731-8E43-A2C1-A473E1E5DF7B}" type="pres">
      <dgm:prSet presAssocID="{A80549CF-DD4C-E340-B040-AFCF4A0F5129}" presName="sibTrans" presStyleLbl="sibTrans2D1" presStyleIdx="0" presStyleCnt="4"/>
      <dgm:spPr/>
    </dgm:pt>
    <dgm:pt modelId="{189DE9A3-C374-CD4A-AFD7-F23D1DF023D9}" type="pres">
      <dgm:prSet presAssocID="{A80549CF-DD4C-E340-B040-AFCF4A0F5129}" presName="connTx" presStyleLbl="sibTrans2D1" presStyleIdx="0" presStyleCnt="4"/>
      <dgm:spPr/>
    </dgm:pt>
    <dgm:pt modelId="{1473B826-C383-804C-8EFD-5E8B1D4B3B85}" type="pres">
      <dgm:prSet presAssocID="{FF423C66-AF77-7240-88BC-052AF700DC61}" presName="composite" presStyleCnt="0"/>
      <dgm:spPr/>
    </dgm:pt>
    <dgm:pt modelId="{B7213C61-DF63-574E-AC8B-E46ED101C8ED}" type="pres">
      <dgm:prSet presAssocID="{FF423C66-AF77-7240-88BC-052AF700DC61}" presName="parTx" presStyleLbl="node1" presStyleIdx="0" presStyleCnt="5">
        <dgm:presLayoutVars>
          <dgm:chMax val="0"/>
          <dgm:chPref val="0"/>
          <dgm:bulletEnabled val="1"/>
        </dgm:presLayoutVars>
      </dgm:prSet>
      <dgm:spPr/>
    </dgm:pt>
    <dgm:pt modelId="{0122258B-A9BA-F54C-A36C-D7D58B50897D}" type="pres">
      <dgm:prSet presAssocID="{FF423C66-AF77-7240-88BC-052AF700DC61}" presName="parSh" presStyleLbl="node1" presStyleIdx="1" presStyleCnt="5"/>
      <dgm:spPr/>
    </dgm:pt>
    <dgm:pt modelId="{F9A491E4-8232-0349-A1DD-28410869C638}" type="pres">
      <dgm:prSet presAssocID="{FF423C66-AF77-7240-88BC-052AF700DC61}" presName="desTx" presStyleLbl="fgAcc1" presStyleIdx="1" presStyleCnt="5">
        <dgm:presLayoutVars>
          <dgm:bulletEnabled val="1"/>
        </dgm:presLayoutVars>
      </dgm:prSet>
      <dgm:spPr/>
    </dgm:pt>
    <dgm:pt modelId="{8AB947D7-8264-1547-B381-112EB7DEAF37}" type="pres">
      <dgm:prSet presAssocID="{A698A743-A2E6-F848-8C50-9CBF5CC02E07}" presName="sibTrans" presStyleLbl="sibTrans2D1" presStyleIdx="1" presStyleCnt="4"/>
      <dgm:spPr/>
    </dgm:pt>
    <dgm:pt modelId="{7672B4D9-C23A-7847-A16A-8B1D1FA81A13}" type="pres">
      <dgm:prSet presAssocID="{A698A743-A2E6-F848-8C50-9CBF5CC02E07}" presName="connTx" presStyleLbl="sibTrans2D1" presStyleIdx="1" presStyleCnt="4"/>
      <dgm:spPr/>
    </dgm:pt>
    <dgm:pt modelId="{525A6A5F-070A-9B43-B409-EAC2FADD3FB0}" type="pres">
      <dgm:prSet presAssocID="{C6FFEEA1-1DF0-7D40-873D-8B14A969E7F9}" presName="composite" presStyleCnt="0"/>
      <dgm:spPr/>
    </dgm:pt>
    <dgm:pt modelId="{96E27BAD-A569-C54B-8875-2739C5164FE5}" type="pres">
      <dgm:prSet presAssocID="{C6FFEEA1-1DF0-7D40-873D-8B14A969E7F9}" presName="parTx" presStyleLbl="node1" presStyleIdx="1" presStyleCnt="5">
        <dgm:presLayoutVars>
          <dgm:chMax val="0"/>
          <dgm:chPref val="0"/>
          <dgm:bulletEnabled val="1"/>
        </dgm:presLayoutVars>
      </dgm:prSet>
      <dgm:spPr/>
    </dgm:pt>
    <dgm:pt modelId="{83A6F425-EC67-E64B-82BC-B81295AF1438}" type="pres">
      <dgm:prSet presAssocID="{C6FFEEA1-1DF0-7D40-873D-8B14A969E7F9}" presName="parSh" presStyleLbl="node1" presStyleIdx="2" presStyleCnt="5"/>
      <dgm:spPr/>
    </dgm:pt>
    <dgm:pt modelId="{705F7581-8336-AB4D-8CC7-47A1C3543F43}" type="pres">
      <dgm:prSet presAssocID="{C6FFEEA1-1DF0-7D40-873D-8B14A969E7F9}" presName="desTx" presStyleLbl="fgAcc1" presStyleIdx="2" presStyleCnt="5">
        <dgm:presLayoutVars>
          <dgm:bulletEnabled val="1"/>
        </dgm:presLayoutVars>
      </dgm:prSet>
      <dgm:spPr/>
    </dgm:pt>
    <dgm:pt modelId="{C19C5FE0-D64A-FA4C-99E4-F3EA241E915C}" type="pres">
      <dgm:prSet presAssocID="{BED87DEA-527C-BF47-B1CA-21640E46DE77}" presName="sibTrans" presStyleLbl="sibTrans2D1" presStyleIdx="2" presStyleCnt="4"/>
      <dgm:spPr/>
    </dgm:pt>
    <dgm:pt modelId="{72566986-2557-CF47-AB7A-069E8E7A9688}" type="pres">
      <dgm:prSet presAssocID="{BED87DEA-527C-BF47-B1CA-21640E46DE77}" presName="connTx" presStyleLbl="sibTrans2D1" presStyleIdx="2" presStyleCnt="4"/>
      <dgm:spPr/>
    </dgm:pt>
    <dgm:pt modelId="{D1247F75-C133-C042-B2BA-603561F20FD2}" type="pres">
      <dgm:prSet presAssocID="{7D352D56-1820-BA4B-A911-7AB933FEAFF5}" presName="composite" presStyleCnt="0"/>
      <dgm:spPr/>
    </dgm:pt>
    <dgm:pt modelId="{021BEF3B-4C84-2C4D-9573-672E7C9BFD4E}" type="pres">
      <dgm:prSet presAssocID="{7D352D56-1820-BA4B-A911-7AB933FEAFF5}" presName="parTx" presStyleLbl="node1" presStyleIdx="2" presStyleCnt="5">
        <dgm:presLayoutVars>
          <dgm:chMax val="0"/>
          <dgm:chPref val="0"/>
          <dgm:bulletEnabled val="1"/>
        </dgm:presLayoutVars>
      </dgm:prSet>
      <dgm:spPr/>
    </dgm:pt>
    <dgm:pt modelId="{2E1F201B-4D80-4945-8C1C-582E64028E54}" type="pres">
      <dgm:prSet presAssocID="{7D352D56-1820-BA4B-A911-7AB933FEAFF5}" presName="parSh" presStyleLbl="node1" presStyleIdx="3" presStyleCnt="5"/>
      <dgm:spPr/>
    </dgm:pt>
    <dgm:pt modelId="{1569C52B-6E75-014D-8808-6565685D3785}" type="pres">
      <dgm:prSet presAssocID="{7D352D56-1820-BA4B-A911-7AB933FEAFF5}" presName="desTx" presStyleLbl="fgAcc1" presStyleIdx="3" presStyleCnt="5">
        <dgm:presLayoutVars>
          <dgm:bulletEnabled val="1"/>
        </dgm:presLayoutVars>
      </dgm:prSet>
      <dgm:spPr/>
    </dgm:pt>
    <dgm:pt modelId="{C5F432AB-F9DA-FB41-9C43-DA00924442B6}" type="pres">
      <dgm:prSet presAssocID="{BAB8FEBA-DBA3-EA49-8449-0AFFF5BD5052}" presName="sibTrans" presStyleLbl="sibTrans2D1" presStyleIdx="3" presStyleCnt="4"/>
      <dgm:spPr/>
    </dgm:pt>
    <dgm:pt modelId="{C27F4BCE-2003-CD47-BA1A-0816B157AA1E}" type="pres">
      <dgm:prSet presAssocID="{BAB8FEBA-DBA3-EA49-8449-0AFFF5BD5052}" presName="connTx" presStyleLbl="sibTrans2D1" presStyleIdx="3" presStyleCnt="4"/>
      <dgm:spPr/>
    </dgm:pt>
    <dgm:pt modelId="{8C5A579D-2425-B94C-8091-B1D0B93EFCA9}" type="pres">
      <dgm:prSet presAssocID="{7A00B69A-61EF-4140-8779-6AEE693C064D}" presName="composite" presStyleCnt="0"/>
      <dgm:spPr/>
    </dgm:pt>
    <dgm:pt modelId="{038209CB-D2D6-334B-AB41-54B622E711BB}" type="pres">
      <dgm:prSet presAssocID="{7A00B69A-61EF-4140-8779-6AEE693C064D}" presName="parTx" presStyleLbl="node1" presStyleIdx="3" presStyleCnt="5">
        <dgm:presLayoutVars>
          <dgm:chMax val="0"/>
          <dgm:chPref val="0"/>
          <dgm:bulletEnabled val="1"/>
        </dgm:presLayoutVars>
      </dgm:prSet>
      <dgm:spPr/>
    </dgm:pt>
    <dgm:pt modelId="{B42C5DE8-C2AA-0947-8112-B7BAB15EE5BD}" type="pres">
      <dgm:prSet presAssocID="{7A00B69A-61EF-4140-8779-6AEE693C064D}" presName="parSh" presStyleLbl="node1" presStyleIdx="4" presStyleCnt="5"/>
      <dgm:spPr/>
    </dgm:pt>
    <dgm:pt modelId="{8FA83E1D-8E0C-E048-BA16-E214258E1D05}" type="pres">
      <dgm:prSet presAssocID="{7A00B69A-61EF-4140-8779-6AEE693C064D}" presName="desTx" presStyleLbl="fgAcc1" presStyleIdx="4" presStyleCnt="5">
        <dgm:presLayoutVars>
          <dgm:bulletEnabled val="1"/>
        </dgm:presLayoutVars>
      </dgm:prSet>
      <dgm:spPr/>
    </dgm:pt>
  </dgm:ptLst>
  <dgm:cxnLst>
    <dgm:cxn modelId="{B3627102-83AB-6348-BE0A-A6DD4B1DFC19}" type="presOf" srcId="{510A02FB-FC86-1544-907F-F00E3952B956}" destId="{1569C52B-6E75-014D-8808-6565685D3785}" srcOrd="0" destOrd="0" presId="urn:microsoft.com/office/officeart/2005/8/layout/process3"/>
    <dgm:cxn modelId="{891BF314-8565-D543-A7DA-E6C79DD73493}" srcId="{29FA5B78-85A3-FD42-AED5-CB5DC5F80668}" destId="{7A00B69A-61EF-4140-8779-6AEE693C064D}" srcOrd="4" destOrd="0" parTransId="{6081C884-2BCD-EC45-98E3-F771058EA3FB}" sibTransId="{143E78A2-937B-4D49-89DB-99D83A15A6FE}"/>
    <dgm:cxn modelId="{320D0F17-0005-8748-B6F4-44917944A38E}" type="presOf" srcId="{62A9C681-A439-EC43-84BF-3BA71972B3C7}" destId="{705F7581-8336-AB4D-8CC7-47A1C3543F43}" srcOrd="0" destOrd="0" presId="urn:microsoft.com/office/officeart/2005/8/layout/process3"/>
    <dgm:cxn modelId="{8FBE0E1B-C793-B24C-9DD1-C588A38035EF}" srcId="{29FA5B78-85A3-FD42-AED5-CB5DC5F80668}" destId="{59CD9D7C-028A-0542-8D8E-29985CB52D76}" srcOrd="0" destOrd="0" parTransId="{4648C720-F3B0-3840-A5B9-EB745F3E8C1A}" sibTransId="{A80549CF-DD4C-E340-B040-AFCF4A0F5129}"/>
    <dgm:cxn modelId="{DD578125-58F2-C44E-9006-9B769C8B5A5F}" type="presOf" srcId="{BAB8FEBA-DBA3-EA49-8449-0AFFF5BD5052}" destId="{C27F4BCE-2003-CD47-BA1A-0816B157AA1E}" srcOrd="1" destOrd="0" presId="urn:microsoft.com/office/officeart/2005/8/layout/process3"/>
    <dgm:cxn modelId="{7DE80C4B-35F2-5949-8935-67755217B404}" type="presOf" srcId="{4BD0050C-C1B4-414A-943B-51987277ABA0}" destId="{9EDAE17B-E5AD-FD44-B0C5-B4217E91E9BC}" srcOrd="0" destOrd="1" presId="urn:microsoft.com/office/officeart/2005/8/layout/process3"/>
    <dgm:cxn modelId="{D12B6D53-817B-7C43-A6FD-7CAE6BCF3560}" type="presOf" srcId="{BED87DEA-527C-BF47-B1CA-21640E46DE77}" destId="{72566986-2557-CF47-AB7A-069E8E7A9688}" srcOrd="1" destOrd="0" presId="urn:microsoft.com/office/officeart/2005/8/layout/process3"/>
    <dgm:cxn modelId="{BD701754-9B31-7048-A3FF-E6302A328BF7}" type="presOf" srcId="{59CD9D7C-028A-0542-8D8E-29985CB52D76}" destId="{85D048B8-9531-B647-993B-085A05ADA599}" srcOrd="1" destOrd="0" presId="urn:microsoft.com/office/officeart/2005/8/layout/process3"/>
    <dgm:cxn modelId="{9DF21957-95C7-544A-B6CC-4F3BB3593E72}" type="presOf" srcId="{29FA5B78-85A3-FD42-AED5-CB5DC5F80668}" destId="{EC357D17-D849-6B46-B9C3-68305542E312}" srcOrd="0" destOrd="0" presId="urn:microsoft.com/office/officeart/2005/8/layout/process3"/>
    <dgm:cxn modelId="{F9B81659-9224-7B43-BBEC-A89802633914}" type="presOf" srcId="{7A00B69A-61EF-4140-8779-6AEE693C064D}" destId="{038209CB-D2D6-334B-AB41-54B622E711BB}" srcOrd="0" destOrd="0" presId="urn:microsoft.com/office/officeart/2005/8/layout/process3"/>
    <dgm:cxn modelId="{3A033759-379A-4C4E-B4CA-FBDEFB26B725}" type="presOf" srcId="{7D352D56-1820-BA4B-A911-7AB933FEAFF5}" destId="{021BEF3B-4C84-2C4D-9573-672E7C9BFD4E}" srcOrd="0" destOrd="0" presId="urn:microsoft.com/office/officeart/2005/8/layout/process3"/>
    <dgm:cxn modelId="{0063A25C-B89A-B24F-B2B1-1D20854803B6}" type="presOf" srcId="{BED87DEA-527C-BF47-B1CA-21640E46DE77}" destId="{C19C5FE0-D64A-FA4C-99E4-F3EA241E915C}" srcOrd="0" destOrd="0" presId="urn:microsoft.com/office/officeart/2005/8/layout/process3"/>
    <dgm:cxn modelId="{BE24C263-F2FF-6D4E-955C-AEFD8037A9BB}" type="presOf" srcId="{A698A743-A2E6-F848-8C50-9CBF5CC02E07}" destId="{7672B4D9-C23A-7847-A16A-8B1D1FA81A13}" srcOrd="1" destOrd="0" presId="urn:microsoft.com/office/officeart/2005/8/layout/process3"/>
    <dgm:cxn modelId="{BDAEB66A-8656-0A4A-BE47-43C724961587}" type="presOf" srcId="{A80549CF-DD4C-E340-B040-AFCF4A0F5129}" destId="{4D9D4F83-3731-8E43-A2C1-A473E1E5DF7B}" srcOrd="0" destOrd="0" presId="urn:microsoft.com/office/officeart/2005/8/layout/process3"/>
    <dgm:cxn modelId="{7126EC6B-201D-5746-88A5-49E14A126DD2}" srcId="{59CD9D7C-028A-0542-8D8E-29985CB52D76}" destId="{4BD0050C-C1B4-414A-943B-51987277ABA0}" srcOrd="1" destOrd="0" parTransId="{9A251AC1-F81D-9F4C-A9CB-EFF9A782C5DA}" sibTransId="{BC00DBC8-08D0-2641-82DE-DDCD83CCF927}"/>
    <dgm:cxn modelId="{3BB7E16F-7045-284B-A4B9-BF231395895F}" type="presOf" srcId="{A80549CF-DD4C-E340-B040-AFCF4A0F5129}" destId="{189DE9A3-C374-CD4A-AFD7-F23D1DF023D9}" srcOrd="1" destOrd="0" presId="urn:microsoft.com/office/officeart/2005/8/layout/process3"/>
    <dgm:cxn modelId="{1F79587B-3AB8-CE42-AA12-C45A2DCFE17B}" type="presOf" srcId="{C6FFEEA1-1DF0-7D40-873D-8B14A969E7F9}" destId="{83A6F425-EC67-E64B-82BC-B81295AF1438}" srcOrd="1" destOrd="0" presId="urn:microsoft.com/office/officeart/2005/8/layout/process3"/>
    <dgm:cxn modelId="{7D65697C-D0E1-8D41-8951-AA2CFD9BD2BC}" srcId="{7D352D56-1820-BA4B-A911-7AB933FEAFF5}" destId="{510A02FB-FC86-1544-907F-F00E3952B956}" srcOrd="0" destOrd="0" parTransId="{662D9727-1F22-924C-9234-091C77212B5A}" sibTransId="{C4BAF8A9-DE3F-6149-82E4-AA75B3E0C000}"/>
    <dgm:cxn modelId="{B09B387F-10A4-8442-AB87-1DF4895C90DB}" type="presOf" srcId="{C6FFEEA1-1DF0-7D40-873D-8B14A969E7F9}" destId="{96E27BAD-A569-C54B-8875-2739C5164FE5}" srcOrd="0" destOrd="0" presId="urn:microsoft.com/office/officeart/2005/8/layout/process3"/>
    <dgm:cxn modelId="{74144581-41AB-A340-80B2-9E9C5C9154C6}" srcId="{29FA5B78-85A3-FD42-AED5-CB5DC5F80668}" destId="{FF423C66-AF77-7240-88BC-052AF700DC61}" srcOrd="1" destOrd="0" parTransId="{979AA04D-FADA-D54D-8064-179D16C795FE}" sibTransId="{A698A743-A2E6-F848-8C50-9CBF5CC02E07}"/>
    <dgm:cxn modelId="{5102C983-8C70-3C45-9631-EB9C45A68A18}" type="presOf" srcId="{59CD9D7C-028A-0542-8D8E-29985CB52D76}" destId="{810B3356-85DC-844F-A54A-6858F32C9062}" srcOrd="0" destOrd="0" presId="urn:microsoft.com/office/officeart/2005/8/layout/process3"/>
    <dgm:cxn modelId="{18902189-59CC-B046-88EC-0E34D3F70A74}" srcId="{7A00B69A-61EF-4140-8779-6AEE693C064D}" destId="{65639D33-E93F-D849-A312-AF32ED5DB9EE}" srcOrd="0" destOrd="0" parTransId="{8B467D18-7F92-F049-B9BF-E7E050489743}" sibTransId="{E81BE8FC-EFB3-7249-8D12-0127165B1745}"/>
    <dgm:cxn modelId="{3097AB8C-CF15-D947-98DF-868644B7242D}" type="presOf" srcId="{65639D33-E93F-D849-A312-AF32ED5DB9EE}" destId="{8FA83E1D-8E0C-E048-BA16-E214258E1D05}" srcOrd="0" destOrd="0" presId="urn:microsoft.com/office/officeart/2005/8/layout/process3"/>
    <dgm:cxn modelId="{5B22F899-C1E4-B942-9A05-4D7946346F70}" type="presOf" srcId="{A698A743-A2E6-F848-8C50-9CBF5CC02E07}" destId="{8AB947D7-8264-1547-B381-112EB7DEAF37}" srcOrd="0" destOrd="0" presId="urn:microsoft.com/office/officeart/2005/8/layout/process3"/>
    <dgm:cxn modelId="{8A62B09B-4D57-9942-92EC-C18A0E12ACDA}" srcId="{7A00B69A-61EF-4140-8779-6AEE693C064D}" destId="{740C3DB4-7D18-6D45-983D-C889E5177C7C}" srcOrd="1" destOrd="0" parTransId="{02730F61-DFF0-CB4E-BB02-576AF891400B}" sibTransId="{D7560715-B18A-734C-8E2E-5B1220DD8A0D}"/>
    <dgm:cxn modelId="{C1FDFC9E-B28A-AE4A-A247-F1F93674A061}" type="presOf" srcId="{740C3DB4-7D18-6D45-983D-C889E5177C7C}" destId="{8FA83E1D-8E0C-E048-BA16-E214258E1D05}" srcOrd="0" destOrd="1" presId="urn:microsoft.com/office/officeart/2005/8/layout/process3"/>
    <dgm:cxn modelId="{84BF86A7-E8C0-DC41-ACA7-7564CEE59D17}" type="presOf" srcId="{FF423C66-AF77-7240-88BC-052AF700DC61}" destId="{B7213C61-DF63-574E-AC8B-E46ED101C8ED}" srcOrd="0" destOrd="0" presId="urn:microsoft.com/office/officeart/2005/8/layout/process3"/>
    <dgm:cxn modelId="{A60D40C5-7665-9D41-A09E-63BCF5052AEF}" srcId="{29FA5B78-85A3-FD42-AED5-CB5DC5F80668}" destId="{C6FFEEA1-1DF0-7D40-873D-8B14A969E7F9}" srcOrd="2" destOrd="0" parTransId="{3E26E52F-FFE1-9340-B665-85C523A4117B}" sibTransId="{BED87DEA-527C-BF47-B1CA-21640E46DE77}"/>
    <dgm:cxn modelId="{6CA5E8CF-0538-C04E-AC98-17F7AC6346AF}" srcId="{C6FFEEA1-1DF0-7D40-873D-8B14A969E7F9}" destId="{62A9C681-A439-EC43-84BF-3BA71972B3C7}" srcOrd="0" destOrd="0" parTransId="{EE2F228B-F116-DA40-BBEC-49BDF9B53BEF}" sibTransId="{EBB25B01-F8D1-1D46-8068-6C0346BB26EF}"/>
    <dgm:cxn modelId="{C92769D1-AABD-A04D-B763-8BC805AF163C}" type="presOf" srcId="{4F806E58-0AA3-3B43-91DA-90B67B734D26}" destId="{F9A491E4-8232-0349-A1DD-28410869C638}" srcOrd="0" destOrd="0" presId="urn:microsoft.com/office/officeart/2005/8/layout/process3"/>
    <dgm:cxn modelId="{BDC90BD8-C37D-FE48-B740-2582492D3509}" type="presOf" srcId="{7A00B69A-61EF-4140-8779-6AEE693C064D}" destId="{B42C5DE8-C2AA-0947-8112-B7BAB15EE5BD}" srcOrd="1" destOrd="0" presId="urn:microsoft.com/office/officeart/2005/8/layout/process3"/>
    <dgm:cxn modelId="{8E0A83DE-1F9A-DE49-98AE-CA86DA35F77A}" type="presOf" srcId="{FF423C66-AF77-7240-88BC-052AF700DC61}" destId="{0122258B-A9BA-F54C-A36C-D7D58B50897D}" srcOrd="1" destOrd="0" presId="urn:microsoft.com/office/officeart/2005/8/layout/process3"/>
    <dgm:cxn modelId="{7BF57DE1-A006-F046-90D8-FF941B2BB3FF}" srcId="{59CD9D7C-028A-0542-8D8E-29985CB52D76}" destId="{BA654A07-E3FB-0042-8A70-19A16091AEFD}" srcOrd="0" destOrd="0" parTransId="{7CED8EC8-C2AA-8F4D-8B70-2DE186493FB1}" sibTransId="{A4B027FA-E0E1-4940-9223-6C2AA751EFF5}"/>
    <dgm:cxn modelId="{6081ACE3-41C1-E44D-B01E-E5A9C9877AB2}" srcId="{29FA5B78-85A3-FD42-AED5-CB5DC5F80668}" destId="{7D352D56-1820-BA4B-A911-7AB933FEAFF5}" srcOrd="3" destOrd="0" parTransId="{754DF88A-3155-0047-8FC1-6E0CA94CFED7}" sibTransId="{BAB8FEBA-DBA3-EA49-8449-0AFFF5BD5052}"/>
    <dgm:cxn modelId="{BDC804E5-3C1B-1347-AC24-09D36A30EFB6}" type="presOf" srcId="{7D352D56-1820-BA4B-A911-7AB933FEAFF5}" destId="{2E1F201B-4D80-4945-8C1C-582E64028E54}" srcOrd="1" destOrd="0" presId="urn:microsoft.com/office/officeart/2005/8/layout/process3"/>
    <dgm:cxn modelId="{78FDA8E5-F80F-6A47-8DC4-65E04F091E3B}" type="presOf" srcId="{BA654A07-E3FB-0042-8A70-19A16091AEFD}" destId="{9EDAE17B-E5AD-FD44-B0C5-B4217E91E9BC}" srcOrd="0" destOrd="0" presId="urn:microsoft.com/office/officeart/2005/8/layout/process3"/>
    <dgm:cxn modelId="{421582EC-F16D-A343-B6A0-DB752AA89B17}" srcId="{FF423C66-AF77-7240-88BC-052AF700DC61}" destId="{4F806E58-0AA3-3B43-91DA-90B67B734D26}" srcOrd="0" destOrd="0" parTransId="{C15ECEFF-30CF-B94A-80E9-4F8D288C1580}" sibTransId="{1B11063A-C597-0444-8526-26F398053E63}"/>
    <dgm:cxn modelId="{F7AB43FB-4EA6-E64B-8087-CDD09C369A13}" type="presOf" srcId="{BAB8FEBA-DBA3-EA49-8449-0AFFF5BD5052}" destId="{C5F432AB-F9DA-FB41-9C43-DA00924442B6}" srcOrd="0" destOrd="0" presId="urn:microsoft.com/office/officeart/2005/8/layout/process3"/>
    <dgm:cxn modelId="{38E3F86A-FEA6-224D-8D53-8E735F91859A}" type="presParOf" srcId="{EC357D17-D849-6B46-B9C3-68305542E312}" destId="{8327713D-7DAB-3540-A755-EBB9687EE1F2}" srcOrd="0" destOrd="0" presId="urn:microsoft.com/office/officeart/2005/8/layout/process3"/>
    <dgm:cxn modelId="{A3D5FF45-C805-C14C-94D0-5515211610C8}" type="presParOf" srcId="{8327713D-7DAB-3540-A755-EBB9687EE1F2}" destId="{810B3356-85DC-844F-A54A-6858F32C9062}" srcOrd="0" destOrd="0" presId="urn:microsoft.com/office/officeart/2005/8/layout/process3"/>
    <dgm:cxn modelId="{3ED10A7E-7687-8F46-80D2-3D1F39EE50B4}" type="presParOf" srcId="{8327713D-7DAB-3540-A755-EBB9687EE1F2}" destId="{85D048B8-9531-B647-993B-085A05ADA599}" srcOrd="1" destOrd="0" presId="urn:microsoft.com/office/officeart/2005/8/layout/process3"/>
    <dgm:cxn modelId="{9D40A9FD-E9DF-B142-8FA7-5E494B90F2E8}" type="presParOf" srcId="{8327713D-7DAB-3540-A755-EBB9687EE1F2}" destId="{9EDAE17B-E5AD-FD44-B0C5-B4217E91E9BC}" srcOrd="2" destOrd="0" presId="urn:microsoft.com/office/officeart/2005/8/layout/process3"/>
    <dgm:cxn modelId="{6169EC42-11F7-F74D-AA03-69B82C196B8A}" type="presParOf" srcId="{EC357D17-D849-6B46-B9C3-68305542E312}" destId="{4D9D4F83-3731-8E43-A2C1-A473E1E5DF7B}" srcOrd="1" destOrd="0" presId="urn:microsoft.com/office/officeart/2005/8/layout/process3"/>
    <dgm:cxn modelId="{349A66D5-A466-A240-B01B-CD6C1CA5C0E2}" type="presParOf" srcId="{4D9D4F83-3731-8E43-A2C1-A473E1E5DF7B}" destId="{189DE9A3-C374-CD4A-AFD7-F23D1DF023D9}" srcOrd="0" destOrd="0" presId="urn:microsoft.com/office/officeart/2005/8/layout/process3"/>
    <dgm:cxn modelId="{97ECBCC7-43B8-9C40-9B40-992FCC032C73}" type="presParOf" srcId="{EC357D17-D849-6B46-B9C3-68305542E312}" destId="{1473B826-C383-804C-8EFD-5E8B1D4B3B85}" srcOrd="2" destOrd="0" presId="urn:microsoft.com/office/officeart/2005/8/layout/process3"/>
    <dgm:cxn modelId="{E5122A9D-E2B1-4041-8EBE-30F888425833}" type="presParOf" srcId="{1473B826-C383-804C-8EFD-5E8B1D4B3B85}" destId="{B7213C61-DF63-574E-AC8B-E46ED101C8ED}" srcOrd="0" destOrd="0" presId="urn:microsoft.com/office/officeart/2005/8/layout/process3"/>
    <dgm:cxn modelId="{CCDB8DC8-D9EC-594A-A68E-563B757229CC}" type="presParOf" srcId="{1473B826-C383-804C-8EFD-5E8B1D4B3B85}" destId="{0122258B-A9BA-F54C-A36C-D7D58B50897D}" srcOrd="1" destOrd="0" presId="urn:microsoft.com/office/officeart/2005/8/layout/process3"/>
    <dgm:cxn modelId="{61F22C97-1BFC-F944-9C0A-A15101070DA3}" type="presParOf" srcId="{1473B826-C383-804C-8EFD-5E8B1D4B3B85}" destId="{F9A491E4-8232-0349-A1DD-28410869C638}" srcOrd="2" destOrd="0" presId="urn:microsoft.com/office/officeart/2005/8/layout/process3"/>
    <dgm:cxn modelId="{F9D74315-59F4-BB45-80B2-C7A67C5CABC3}" type="presParOf" srcId="{EC357D17-D849-6B46-B9C3-68305542E312}" destId="{8AB947D7-8264-1547-B381-112EB7DEAF37}" srcOrd="3" destOrd="0" presId="urn:microsoft.com/office/officeart/2005/8/layout/process3"/>
    <dgm:cxn modelId="{BB45800B-61AB-8147-8556-2A5A1253D77A}" type="presParOf" srcId="{8AB947D7-8264-1547-B381-112EB7DEAF37}" destId="{7672B4D9-C23A-7847-A16A-8B1D1FA81A13}" srcOrd="0" destOrd="0" presId="urn:microsoft.com/office/officeart/2005/8/layout/process3"/>
    <dgm:cxn modelId="{34434875-0289-3D47-B29E-31DAB5A8C9E7}" type="presParOf" srcId="{EC357D17-D849-6B46-B9C3-68305542E312}" destId="{525A6A5F-070A-9B43-B409-EAC2FADD3FB0}" srcOrd="4" destOrd="0" presId="urn:microsoft.com/office/officeart/2005/8/layout/process3"/>
    <dgm:cxn modelId="{AE7E70DE-7225-7443-B9A7-5BE16EBF0037}" type="presParOf" srcId="{525A6A5F-070A-9B43-B409-EAC2FADD3FB0}" destId="{96E27BAD-A569-C54B-8875-2739C5164FE5}" srcOrd="0" destOrd="0" presId="urn:microsoft.com/office/officeart/2005/8/layout/process3"/>
    <dgm:cxn modelId="{11DB9B50-0D76-1B48-A459-0359D4505F8B}" type="presParOf" srcId="{525A6A5F-070A-9B43-B409-EAC2FADD3FB0}" destId="{83A6F425-EC67-E64B-82BC-B81295AF1438}" srcOrd="1" destOrd="0" presId="urn:microsoft.com/office/officeart/2005/8/layout/process3"/>
    <dgm:cxn modelId="{4E0D0DFF-E627-3B4F-82EF-893460A8D4C2}" type="presParOf" srcId="{525A6A5F-070A-9B43-B409-EAC2FADD3FB0}" destId="{705F7581-8336-AB4D-8CC7-47A1C3543F43}" srcOrd="2" destOrd="0" presId="urn:microsoft.com/office/officeart/2005/8/layout/process3"/>
    <dgm:cxn modelId="{A8A8BC75-E3B4-8844-A159-1F676DF756E6}" type="presParOf" srcId="{EC357D17-D849-6B46-B9C3-68305542E312}" destId="{C19C5FE0-D64A-FA4C-99E4-F3EA241E915C}" srcOrd="5" destOrd="0" presId="urn:microsoft.com/office/officeart/2005/8/layout/process3"/>
    <dgm:cxn modelId="{14E8260D-E6A5-AB40-8C52-BA628E0D205A}" type="presParOf" srcId="{C19C5FE0-D64A-FA4C-99E4-F3EA241E915C}" destId="{72566986-2557-CF47-AB7A-069E8E7A9688}" srcOrd="0" destOrd="0" presId="urn:microsoft.com/office/officeart/2005/8/layout/process3"/>
    <dgm:cxn modelId="{3E1F4E0E-67E3-6342-92FA-B458D3FE158A}" type="presParOf" srcId="{EC357D17-D849-6B46-B9C3-68305542E312}" destId="{D1247F75-C133-C042-B2BA-603561F20FD2}" srcOrd="6" destOrd="0" presId="urn:microsoft.com/office/officeart/2005/8/layout/process3"/>
    <dgm:cxn modelId="{CAEE09F6-7934-D047-83A7-9FBFF6A28B43}" type="presParOf" srcId="{D1247F75-C133-C042-B2BA-603561F20FD2}" destId="{021BEF3B-4C84-2C4D-9573-672E7C9BFD4E}" srcOrd="0" destOrd="0" presId="urn:microsoft.com/office/officeart/2005/8/layout/process3"/>
    <dgm:cxn modelId="{99EA9AA7-FF17-7B4D-B59A-92E15F17A26E}" type="presParOf" srcId="{D1247F75-C133-C042-B2BA-603561F20FD2}" destId="{2E1F201B-4D80-4945-8C1C-582E64028E54}" srcOrd="1" destOrd="0" presId="urn:microsoft.com/office/officeart/2005/8/layout/process3"/>
    <dgm:cxn modelId="{B8996276-5BB8-6747-84B8-A9F84F91ECDD}" type="presParOf" srcId="{D1247F75-C133-C042-B2BA-603561F20FD2}" destId="{1569C52B-6E75-014D-8808-6565685D3785}" srcOrd="2" destOrd="0" presId="urn:microsoft.com/office/officeart/2005/8/layout/process3"/>
    <dgm:cxn modelId="{DF2263F1-BB63-EC4E-9AC1-C3A5DA2A2A4C}" type="presParOf" srcId="{EC357D17-D849-6B46-B9C3-68305542E312}" destId="{C5F432AB-F9DA-FB41-9C43-DA00924442B6}" srcOrd="7" destOrd="0" presId="urn:microsoft.com/office/officeart/2005/8/layout/process3"/>
    <dgm:cxn modelId="{F7BFC0D6-3955-A449-9F63-F7C2967FA16D}" type="presParOf" srcId="{C5F432AB-F9DA-FB41-9C43-DA00924442B6}" destId="{C27F4BCE-2003-CD47-BA1A-0816B157AA1E}" srcOrd="0" destOrd="0" presId="urn:microsoft.com/office/officeart/2005/8/layout/process3"/>
    <dgm:cxn modelId="{DB7D4D68-6A0B-C744-BE70-FCA445DAD062}" type="presParOf" srcId="{EC357D17-D849-6B46-B9C3-68305542E312}" destId="{8C5A579D-2425-B94C-8091-B1D0B93EFCA9}" srcOrd="8" destOrd="0" presId="urn:microsoft.com/office/officeart/2005/8/layout/process3"/>
    <dgm:cxn modelId="{BCE6A1A6-F418-AA4B-8776-EC298A223AF6}" type="presParOf" srcId="{8C5A579D-2425-B94C-8091-B1D0B93EFCA9}" destId="{038209CB-D2D6-334B-AB41-54B622E711BB}" srcOrd="0" destOrd="0" presId="urn:microsoft.com/office/officeart/2005/8/layout/process3"/>
    <dgm:cxn modelId="{5D894BA6-2255-B749-A9CE-A694F465BEF5}" type="presParOf" srcId="{8C5A579D-2425-B94C-8091-B1D0B93EFCA9}" destId="{B42C5DE8-C2AA-0947-8112-B7BAB15EE5BD}" srcOrd="1" destOrd="0" presId="urn:microsoft.com/office/officeart/2005/8/layout/process3"/>
    <dgm:cxn modelId="{1223C480-F750-834C-8444-FD37DB0E4F06}" type="presParOf" srcId="{8C5A579D-2425-B94C-8091-B1D0B93EFCA9}" destId="{8FA83E1D-8E0C-E048-BA16-E214258E1D0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A82F6-E6A6-4A42-91CD-B863E3D69CD0}">
      <dsp:nvSpPr>
        <dsp:cNvPr id="0" name=""/>
        <dsp:cNvSpPr/>
      </dsp:nvSpPr>
      <dsp:spPr>
        <a:xfrm>
          <a:off x="2722532" y="1484"/>
          <a:ext cx="1772729" cy="8863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Structure of the system</a:t>
          </a:r>
        </a:p>
      </dsp:txBody>
      <dsp:txXfrm>
        <a:off x="2748493" y="27445"/>
        <a:ext cx="1720807" cy="834442"/>
      </dsp:txXfrm>
    </dsp:sp>
    <dsp:sp modelId="{113480F8-AEB1-A048-BD8E-9266D41B59C3}">
      <dsp:nvSpPr>
        <dsp:cNvPr id="0" name=""/>
        <dsp:cNvSpPr/>
      </dsp:nvSpPr>
      <dsp:spPr>
        <a:xfrm rot="2700000">
          <a:off x="3998486" y="1140694"/>
          <a:ext cx="923106" cy="31022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091554" y="1202739"/>
        <a:ext cx="736970" cy="186137"/>
      </dsp:txXfrm>
    </dsp:sp>
    <dsp:sp modelId="{470F4219-76E9-B648-9AC1-540A270A45D3}">
      <dsp:nvSpPr>
        <dsp:cNvPr id="0" name=""/>
        <dsp:cNvSpPr/>
      </dsp:nvSpPr>
      <dsp:spPr>
        <a:xfrm>
          <a:off x="4424815" y="1703767"/>
          <a:ext cx="1772729" cy="8863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Architecture characteristics</a:t>
          </a:r>
        </a:p>
      </dsp:txBody>
      <dsp:txXfrm>
        <a:off x="4450776" y="1729728"/>
        <a:ext cx="1720807" cy="834442"/>
      </dsp:txXfrm>
    </dsp:sp>
    <dsp:sp modelId="{B26FFE3B-E7DD-FF48-A2DF-064D909CBF84}">
      <dsp:nvSpPr>
        <dsp:cNvPr id="0" name=""/>
        <dsp:cNvSpPr/>
      </dsp:nvSpPr>
      <dsp:spPr>
        <a:xfrm rot="8100000">
          <a:off x="3998486" y="2842977"/>
          <a:ext cx="923106" cy="31022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091554" y="2905022"/>
        <a:ext cx="736970" cy="186137"/>
      </dsp:txXfrm>
    </dsp:sp>
    <dsp:sp modelId="{5E8D2F15-E618-284A-9E76-29ACE4976A0A}">
      <dsp:nvSpPr>
        <dsp:cNvPr id="0" name=""/>
        <dsp:cNvSpPr/>
      </dsp:nvSpPr>
      <dsp:spPr>
        <a:xfrm>
          <a:off x="2722532" y="3406050"/>
          <a:ext cx="1772729" cy="8863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Architecture decisions</a:t>
          </a:r>
        </a:p>
      </dsp:txBody>
      <dsp:txXfrm>
        <a:off x="2748493" y="3432011"/>
        <a:ext cx="1720807" cy="834442"/>
      </dsp:txXfrm>
    </dsp:sp>
    <dsp:sp modelId="{B803A9EF-11D0-DA4D-816C-27AAD4C67050}">
      <dsp:nvSpPr>
        <dsp:cNvPr id="0" name=""/>
        <dsp:cNvSpPr/>
      </dsp:nvSpPr>
      <dsp:spPr>
        <a:xfrm rot="13500000">
          <a:off x="2296202" y="2842977"/>
          <a:ext cx="923106" cy="31022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389270" y="2905022"/>
        <a:ext cx="736970" cy="186137"/>
      </dsp:txXfrm>
    </dsp:sp>
    <dsp:sp modelId="{C0B56EDB-01AE-B040-A9E7-17940CAF4075}">
      <dsp:nvSpPr>
        <dsp:cNvPr id="0" name=""/>
        <dsp:cNvSpPr/>
      </dsp:nvSpPr>
      <dsp:spPr>
        <a:xfrm>
          <a:off x="1020249" y="1703767"/>
          <a:ext cx="1772729" cy="8863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Design principles</a:t>
          </a:r>
        </a:p>
      </dsp:txBody>
      <dsp:txXfrm>
        <a:off x="1046210" y="1729728"/>
        <a:ext cx="1720807" cy="834442"/>
      </dsp:txXfrm>
    </dsp:sp>
    <dsp:sp modelId="{C732AB72-B2E4-3B43-9419-FC1FDFA5B12D}">
      <dsp:nvSpPr>
        <dsp:cNvPr id="0" name=""/>
        <dsp:cNvSpPr/>
      </dsp:nvSpPr>
      <dsp:spPr>
        <a:xfrm rot="18900000">
          <a:off x="2296202" y="1140694"/>
          <a:ext cx="923106" cy="310227"/>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389270" y="1202739"/>
        <a:ext cx="736970" cy="186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048B8-9531-B647-993B-085A05ADA599}">
      <dsp:nvSpPr>
        <dsp:cNvPr id="0" name=""/>
        <dsp:cNvSpPr/>
      </dsp:nvSpPr>
      <dsp:spPr>
        <a:xfrm>
          <a:off x="4715" y="1100756"/>
          <a:ext cx="1063982" cy="388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1. Cut</a:t>
          </a:r>
        </a:p>
      </dsp:txBody>
      <dsp:txXfrm>
        <a:off x="4715" y="1100756"/>
        <a:ext cx="1063982" cy="259200"/>
      </dsp:txXfrm>
    </dsp:sp>
    <dsp:sp modelId="{9EDAE17B-E5AD-FD44-B0C5-B4217E91E9BC}">
      <dsp:nvSpPr>
        <dsp:cNvPr id="0" name=""/>
        <dsp:cNvSpPr/>
      </dsp:nvSpPr>
      <dsp:spPr>
        <a:xfrm>
          <a:off x="222639" y="1359956"/>
          <a:ext cx="1063982" cy="1556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The more independent, the easier</a:t>
          </a:r>
        </a:p>
        <a:p>
          <a:pPr marL="57150" lvl="1" indent="-57150" algn="l" defTabSz="400050">
            <a:lnSpc>
              <a:spcPct val="90000"/>
            </a:lnSpc>
            <a:spcBef>
              <a:spcPct val="0"/>
            </a:spcBef>
            <a:spcAft>
              <a:spcPct val="15000"/>
            </a:spcAft>
            <a:buChar char="•"/>
          </a:pPr>
          <a:r>
            <a:rPr lang="en-US" sz="900" kern="1200" dirty="0"/>
            <a:t>Cut components wisely</a:t>
          </a:r>
        </a:p>
      </dsp:txBody>
      <dsp:txXfrm>
        <a:off x="253802" y="1391119"/>
        <a:ext cx="1001656" cy="1493886"/>
      </dsp:txXfrm>
    </dsp:sp>
    <dsp:sp modelId="{4D9D4F83-3731-8E43-A2C1-A473E1E5DF7B}">
      <dsp:nvSpPr>
        <dsp:cNvPr id="0" name=""/>
        <dsp:cNvSpPr/>
      </dsp:nvSpPr>
      <dsp:spPr>
        <a:xfrm>
          <a:off x="1229993" y="1097905"/>
          <a:ext cx="341947" cy="2649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229993" y="1150885"/>
        <a:ext cx="262477" cy="158940"/>
      </dsp:txXfrm>
    </dsp:sp>
    <dsp:sp modelId="{0122258B-A9BA-F54C-A36C-D7D58B50897D}">
      <dsp:nvSpPr>
        <dsp:cNvPr id="0" name=""/>
        <dsp:cNvSpPr/>
      </dsp:nvSpPr>
      <dsp:spPr>
        <a:xfrm>
          <a:off x="1713881" y="1100756"/>
          <a:ext cx="1063982" cy="388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2. Conceal</a:t>
          </a:r>
        </a:p>
      </dsp:txBody>
      <dsp:txXfrm>
        <a:off x="1713881" y="1100756"/>
        <a:ext cx="1063982" cy="259200"/>
      </dsp:txXfrm>
    </dsp:sp>
    <dsp:sp modelId="{F9A491E4-8232-0349-A1DD-28410869C638}">
      <dsp:nvSpPr>
        <dsp:cNvPr id="0" name=""/>
        <dsp:cNvSpPr/>
      </dsp:nvSpPr>
      <dsp:spPr>
        <a:xfrm>
          <a:off x="1931805" y="1359956"/>
          <a:ext cx="1063982" cy="1556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Conceal as many internal structure as possible</a:t>
          </a:r>
        </a:p>
      </dsp:txBody>
      <dsp:txXfrm>
        <a:off x="1962968" y="1391119"/>
        <a:ext cx="1001656" cy="1493886"/>
      </dsp:txXfrm>
    </dsp:sp>
    <dsp:sp modelId="{8AB947D7-8264-1547-B381-112EB7DEAF37}">
      <dsp:nvSpPr>
        <dsp:cNvPr id="0" name=""/>
        <dsp:cNvSpPr/>
      </dsp:nvSpPr>
      <dsp:spPr>
        <a:xfrm>
          <a:off x="2939159" y="1097905"/>
          <a:ext cx="341947" cy="2649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939159" y="1150885"/>
        <a:ext cx="262477" cy="158940"/>
      </dsp:txXfrm>
    </dsp:sp>
    <dsp:sp modelId="{83A6F425-EC67-E64B-82BC-B81295AF1438}">
      <dsp:nvSpPr>
        <dsp:cNvPr id="0" name=""/>
        <dsp:cNvSpPr/>
      </dsp:nvSpPr>
      <dsp:spPr>
        <a:xfrm>
          <a:off x="3423046" y="1100756"/>
          <a:ext cx="1063982" cy="388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3. Contract</a:t>
          </a:r>
        </a:p>
      </dsp:txBody>
      <dsp:txXfrm>
        <a:off x="3423046" y="1100756"/>
        <a:ext cx="1063982" cy="259200"/>
      </dsp:txXfrm>
    </dsp:sp>
    <dsp:sp modelId="{705F7581-8336-AB4D-8CC7-47A1C3543F43}">
      <dsp:nvSpPr>
        <dsp:cNvPr id="0" name=""/>
        <dsp:cNvSpPr/>
      </dsp:nvSpPr>
      <dsp:spPr>
        <a:xfrm>
          <a:off x="3640970" y="1359956"/>
          <a:ext cx="1063982" cy="1556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Create interfaces for a smooth communication</a:t>
          </a:r>
        </a:p>
      </dsp:txBody>
      <dsp:txXfrm>
        <a:off x="3672133" y="1391119"/>
        <a:ext cx="1001656" cy="1493886"/>
      </dsp:txXfrm>
    </dsp:sp>
    <dsp:sp modelId="{C19C5FE0-D64A-FA4C-99E4-F3EA241E915C}">
      <dsp:nvSpPr>
        <dsp:cNvPr id="0" name=""/>
        <dsp:cNvSpPr/>
      </dsp:nvSpPr>
      <dsp:spPr>
        <a:xfrm>
          <a:off x="4648324" y="1097905"/>
          <a:ext cx="341947" cy="2649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648324" y="1150885"/>
        <a:ext cx="262477" cy="158940"/>
      </dsp:txXfrm>
    </dsp:sp>
    <dsp:sp modelId="{2E1F201B-4D80-4945-8C1C-582E64028E54}">
      <dsp:nvSpPr>
        <dsp:cNvPr id="0" name=""/>
        <dsp:cNvSpPr/>
      </dsp:nvSpPr>
      <dsp:spPr>
        <a:xfrm>
          <a:off x="5132212" y="1100756"/>
          <a:ext cx="1063982" cy="388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4. Connect</a:t>
          </a:r>
        </a:p>
      </dsp:txBody>
      <dsp:txXfrm>
        <a:off x="5132212" y="1100756"/>
        <a:ext cx="1063982" cy="259200"/>
      </dsp:txXfrm>
    </dsp:sp>
    <dsp:sp modelId="{1569C52B-6E75-014D-8808-6565685D3785}">
      <dsp:nvSpPr>
        <dsp:cNvPr id="0" name=""/>
        <dsp:cNvSpPr/>
      </dsp:nvSpPr>
      <dsp:spPr>
        <a:xfrm>
          <a:off x="5350136" y="1359956"/>
          <a:ext cx="1063982" cy="1556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Plan dependencies between components explicitly</a:t>
          </a:r>
        </a:p>
      </dsp:txBody>
      <dsp:txXfrm>
        <a:off x="5381299" y="1391119"/>
        <a:ext cx="1001656" cy="1493886"/>
      </dsp:txXfrm>
    </dsp:sp>
    <dsp:sp modelId="{C5F432AB-F9DA-FB41-9C43-DA00924442B6}">
      <dsp:nvSpPr>
        <dsp:cNvPr id="0" name=""/>
        <dsp:cNvSpPr/>
      </dsp:nvSpPr>
      <dsp:spPr>
        <a:xfrm>
          <a:off x="6357490" y="1097905"/>
          <a:ext cx="341947" cy="2649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357490" y="1150885"/>
        <a:ext cx="262477" cy="158940"/>
      </dsp:txXfrm>
    </dsp:sp>
    <dsp:sp modelId="{B42C5DE8-C2AA-0947-8112-B7BAB15EE5BD}">
      <dsp:nvSpPr>
        <dsp:cNvPr id="0" name=""/>
        <dsp:cNvSpPr/>
      </dsp:nvSpPr>
      <dsp:spPr>
        <a:xfrm>
          <a:off x="6841378" y="1100756"/>
          <a:ext cx="1063982" cy="388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5. Construct</a:t>
          </a:r>
        </a:p>
      </dsp:txBody>
      <dsp:txXfrm>
        <a:off x="6841378" y="1100756"/>
        <a:ext cx="1063982" cy="259200"/>
      </dsp:txXfrm>
    </dsp:sp>
    <dsp:sp modelId="{8FA83E1D-8E0C-E048-BA16-E214258E1D05}">
      <dsp:nvSpPr>
        <dsp:cNvPr id="0" name=""/>
        <dsp:cNvSpPr/>
      </dsp:nvSpPr>
      <dsp:spPr>
        <a:xfrm>
          <a:off x="7059302" y="1359956"/>
          <a:ext cx="1063982" cy="1556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Components itself can become confusing at one level. </a:t>
          </a:r>
        </a:p>
        <a:p>
          <a:pPr marL="57150" lvl="1" indent="-57150" algn="l" defTabSz="400050">
            <a:lnSpc>
              <a:spcPct val="90000"/>
            </a:lnSpc>
            <a:spcBef>
              <a:spcPct val="0"/>
            </a:spcBef>
            <a:spcAft>
              <a:spcPct val="15000"/>
            </a:spcAft>
            <a:buChar char="•"/>
          </a:pPr>
          <a:r>
            <a:rPr lang="en-US" sz="900" kern="1200" dirty="0"/>
            <a:t>Combine components of one level into a new one of the next higher level.</a:t>
          </a:r>
        </a:p>
      </dsp:txBody>
      <dsp:txXfrm>
        <a:off x="7090465" y="1391119"/>
        <a:ext cx="1001656" cy="1493886"/>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182BA0-2B1A-C34B-A91F-B07F56D79DF1}" type="datetimeFigureOut">
              <a:rPr lang="en-US" smtClean="0"/>
              <a:t>4/24/25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43710-9B94-3F4C-AAA4-B7D9199A0D25}" type="slidenum">
              <a:rPr lang="en-US" smtClean="0"/>
              <a:t>‹#›</a:t>
            </a:fld>
            <a:endParaRPr lang="en-US"/>
          </a:p>
        </p:txBody>
      </p:sp>
    </p:spTree>
    <p:extLst>
      <p:ext uri="{BB962C8B-B14F-4D97-AF65-F5344CB8AC3E}">
        <p14:creationId xmlns:p14="http://schemas.microsoft.com/office/powerpoint/2010/main" val="2452160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everybody to this session of vertical slices.</a:t>
            </a:r>
          </a:p>
          <a:p>
            <a:endParaRPr lang="en-US" dirty="0"/>
          </a:p>
          <a:p>
            <a:r>
              <a:rPr lang="en-US" dirty="0"/>
              <a:t>To get to know each other better, I’d start with a short survey.</a:t>
            </a:r>
          </a:p>
        </p:txBody>
      </p:sp>
      <p:sp>
        <p:nvSpPr>
          <p:cNvPr id="4" name="Slide Number Placeholder 3"/>
          <p:cNvSpPr>
            <a:spLocks noGrp="1"/>
          </p:cNvSpPr>
          <p:nvPr>
            <p:ph type="sldNum" sz="quarter" idx="5"/>
          </p:nvPr>
        </p:nvSpPr>
        <p:spPr/>
        <p:txBody>
          <a:bodyPr/>
          <a:lstStyle/>
          <a:p>
            <a:fld id="{FC143710-9B94-3F4C-AAA4-B7D9199A0D25}" type="slidenum">
              <a:rPr lang="en-US" smtClean="0"/>
              <a:t>1</a:t>
            </a:fld>
            <a:endParaRPr lang="en-US"/>
          </a:p>
        </p:txBody>
      </p:sp>
    </p:spTree>
    <p:extLst>
      <p:ext uri="{BB962C8B-B14F-4D97-AF65-F5344CB8AC3E}">
        <p14:creationId xmlns:p14="http://schemas.microsoft.com/office/powerpoint/2010/main" val="38401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https://</a:t>
            </a:r>
            <a:r>
              <a:rPr lang="en-US" dirty="0" err="1"/>
              <a:t>directpoll.com</a:t>
            </a:r>
            <a:r>
              <a:rPr lang="en-US" dirty="0"/>
              <a:t>/r?XDbzPBd3ixYqg8U1V8c6jY4lscYAcidRK2p4DlxlJjGnXrW</a:t>
            </a:r>
          </a:p>
        </p:txBody>
      </p:sp>
      <p:sp>
        <p:nvSpPr>
          <p:cNvPr id="4" name="Slide Number Placeholder 3"/>
          <p:cNvSpPr>
            <a:spLocks noGrp="1"/>
          </p:cNvSpPr>
          <p:nvPr>
            <p:ph type="sldNum" sz="quarter" idx="5"/>
          </p:nvPr>
        </p:nvSpPr>
        <p:spPr/>
        <p:txBody>
          <a:bodyPr/>
          <a:lstStyle/>
          <a:p>
            <a:fld id="{FC143710-9B94-3F4C-AAA4-B7D9199A0D25}" type="slidenum">
              <a:rPr lang="en-US" smtClean="0"/>
              <a:t>2</a:t>
            </a:fld>
            <a:endParaRPr lang="en-US"/>
          </a:p>
        </p:txBody>
      </p:sp>
    </p:spTree>
    <p:extLst>
      <p:ext uri="{BB962C8B-B14F-4D97-AF65-F5344CB8AC3E}">
        <p14:creationId xmlns:p14="http://schemas.microsoft.com/office/powerpoint/2010/main" val="257305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quickly jump into Rider to show you a sample app with the traditional layered approach.</a:t>
            </a:r>
          </a:p>
          <a:p>
            <a:endParaRPr lang="en-US" dirty="0"/>
          </a:p>
          <a:p>
            <a:r>
              <a:rPr lang="en-US" dirty="0"/>
              <a:t>Here you can see, that we built our solution using Clean Architecture, which means creating projects for each layer like Domain, Application, Infrastructure and Host. This is a common architecture style originally created by uncle bob. No matter which architecture style you use, they aim for a good testability, being independent of frameworks or of the </a:t>
            </a:r>
            <a:r>
              <a:rPr lang="en-US" dirty="0" err="1"/>
              <a:t>ui</a:t>
            </a:r>
            <a:r>
              <a:rPr lang="en-US" dirty="0"/>
              <a:t>, also independent from the database.</a:t>
            </a:r>
          </a:p>
          <a:p>
            <a:endParaRPr lang="en-US" dirty="0"/>
          </a:p>
          <a:p>
            <a:r>
              <a:rPr lang="en-US" dirty="0"/>
              <a:t>This is not always easy, but I won’t dig to deep into that topic because we could talk about that in a few other sessions.</a:t>
            </a:r>
          </a:p>
          <a:p>
            <a:endParaRPr lang="en-US" dirty="0"/>
          </a:p>
          <a:p>
            <a:r>
              <a:rPr lang="en-US" dirty="0"/>
              <a:t>Let me show you a typical request flow, e.g. we have our </a:t>
            </a:r>
            <a:r>
              <a:rPr lang="en-US" dirty="0" err="1"/>
              <a:t>AuthorController</a:t>
            </a:r>
            <a:r>
              <a:rPr lang="en-US" dirty="0"/>
              <a:t> with 3 minimal APIs defined. One for creating an Author, one for getting one by name, and one for getting all for a dropdown select in the frontend. I like to use names to easily identify where our APIs are used in the frontend, let’s say if we build a backend for frontend.</a:t>
            </a:r>
          </a:p>
          <a:p>
            <a:endParaRPr lang="en-US" dirty="0"/>
          </a:p>
          <a:p>
            <a:r>
              <a:rPr lang="en-US" dirty="0"/>
              <a:t>Let me jump into the </a:t>
            </a:r>
            <a:r>
              <a:rPr lang="en-US" dirty="0" err="1"/>
              <a:t>GetAllAuthorsForDropdownSelect</a:t>
            </a:r>
            <a:r>
              <a:rPr lang="en-US" dirty="0"/>
              <a:t>, let’s assume our PO or PM comes to our desk with a small feature request, so that also the Bio of an Authors should be returned in the dropdown select API, because frontend wants to show it. Now we jump to our service class.</a:t>
            </a:r>
          </a:p>
          <a:p>
            <a:endParaRPr lang="en-US" dirty="0"/>
          </a:p>
          <a:p>
            <a:r>
              <a:rPr lang="en-US" dirty="0"/>
              <a:t>What can you see here? What could be a potential problem? -&gt; </a:t>
            </a:r>
            <a:r>
              <a:rPr lang="en-US" dirty="0" err="1"/>
              <a:t>Overfetching</a:t>
            </a:r>
            <a:r>
              <a:rPr lang="en-US" dirty="0"/>
              <a:t>, we at first query all data and to the select in memory afterwards. How could we fix that? We could either create another method in the repository, or we could add a method in the </a:t>
            </a:r>
            <a:r>
              <a:rPr lang="en-US" dirty="0" err="1"/>
              <a:t>BaseRepository</a:t>
            </a:r>
            <a:r>
              <a:rPr lang="en-US" dirty="0"/>
              <a:t> without sending it to the </a:t>
            </a:r>
            <a:r>
              <a:rPr lang="en-US" dirty="0" err="1"/>
              <a:t>databsse</a:t>
            </a:r>
            <a:r>
              <a:rPr lang="en-US" dirty="0"/>
              <a:t>.</a:t>
            </a:r>
          </a:p>
          <a:p>
            <a:endParaRPr lang="en-US" dirty="0"/>
          </a:p>
          <a:p>
            <a:r>
              <a:rPr lang="en-US" dirty="0"/>
              <a:t>I won’t go into much detail here, but I think all of you know projects where this structure is commonly used.</a:t>
            </a:r>
          </a:p>
          <a:p>
            <a:endParaRPr lang="en-US" dirty="0"/>
          </a:p>
          <a:p>
            <a:r>
              <a:rPr lang="en-US" dirty="0"/>
              <a:t>And, you can also image after a few years of development, the services, repositories, controllers get quiet blown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you can also see in this example, that I grouped the code by technical concerns, like Requests, Response, Services.</a:t>
            </a:r>
          </a:p>
        </p:txBody>
      </p:sp>
      <p:sp>
        <p:nvSpPr>
          <p:cNvPr id="4" name="Slide Number Placeholder 3"/>
          <p:cNvSpPr>
            <a:spLocks noGrp="1"/>
          </p:cNvSpPr>
          <p:nvPr>
            <p:ph type="sldNum" sz="quarter" idx="5"/>
          </p:nvPr>
        </p:nvSpPr>
        <p:spPr/>
        <p:txBody>
          <a:bodyPr/>
          <a:lstStyle/>
          <a:p>
            <a:fld id="{FC143710-9B94-3F4C-AAA4-B7D9199A0D25}" type="slidenum">
              <a:rPr lang="en-US" smtClean="0"/>
              <a:t>3</a:t>
            </a:fld>
            <a:endParaRPr lang="en-US"/>
          </a:p>
        </p:txBody>
      </p:sp>
    </p:spTree>
    <p:extLst>
      <p:ext uri="{BB962C8B-B14F-4D97-AF65-F5344CB8AC3E}">
        <p14:creationId xmlns:p14="http://schemas.microsoft.com/office/powerpoint/2010/main" val="311383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structure is not bad per design, it is as always in software development, it depends. If you are building a CRUD based and small web app, this might be completely fine.</a:t>
            </a:r>
          </a:p>
          <a:p>
            <a:endParaRPr lang="en-US" dirty="0"/>
          </a:p>
          <a:p>
            <a:r>
              <a:rPr lang="en-US" dirty="0"/>
              <a:t>But in most cases, software is never finished and features get added all the time.</a:t>
            </a:r>
          </a:p>
          <a:p>
            <a:endParaRPr lang="en-US" dirty="0"/>
          </a:p>
          <a:p>
            <a:r>
              <a:rPr lang="en-US" dirty="0"/>
              <a:t>So what I want to show you today, is a better approach for starting a new project, or refactor an existing one, if possible.</a:t>
            </a:r>
          </a:p>
        </p:txBody>
      </p:sp>
      <p:sp>
        <p:nvSpPr>
          <p:cNvPr id="4" name="Slide Number Placeholder 3"/>
          <p:cNvSpPr>
            <a:spLocks noGrp="1"/>
          </p:cNvSpPr>
          <p:nvPr>
            <p:ph type="sldNum" sz="quarter" idx="5"/>
          </p:nvPr>
        </p:nvSpPr>
        <p:spPr/>
        <p:txBody>
          <a:bodyPr/>
          <a:lstStyle/>
          <a:p>
            <a:fld id="{FC143710-9B94-3F4C-AAA4-B7D9199A0D25}" type="slidenum">
              <a:rPr lang="en-US" smtClean="0"/>
              <a:t>4</a:t>
            </a:fld>
            <a:endParaRPr lang="en-US"/>
          </a:p>
        </p:txBody>
      </p:sp>
    </p:spTree>
    <p:extLst>
      <p:ext uri="{BB962C8B-B14F-4D97-AF65-F5344CB8AC3E}">
        <p14:creationId xmlns:p14="http://schemas.microsoft.com/office/powerpoint/2010/main" val="3705188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Alexander Pabinger. I’m a rather fresh freelance Software Developer. I studied business informatics at the JKU in Linz. Most of my professional experience, I word in product companies, which I mention because I think you design and structure your code maybe in another way, if you know you will be working on that for the next few years.</a:t>
            </a:r>
          </a:p>
        </p:txBody>
      </p:sp>
      <p:sp>
        <p:nvSpPr>
          <p:cNvPr id="4" name="Slide Number Placeholder 3"/>
          <p:cNvSpPr>
            <a:spLocks noGrp="1"/>
          </p:cNvSpPr>
          <p:nvPr>
            <p:ph type="sldNum" sz="quarter" idx="5"/>
          </p:nvPr>
        </p:nvSpPr>
        <p:spPr/>
        <p:txBody>
          <a:bodyPr/>
          <a:lstStyle/>
          <a:p>
            <a:fld id="{FC143710-9B94-3F4C-AAA4-B7D9199A0D25}" type="slidenum">
              <a:rPr lang="en-US" smtClean="0"/>
              <a:t>6</a:t>
            </a:fld>
            <a:endParaRPr lang="en-US"/>
          </a:p>
        </p:txBody>
      </p:sp>
    </p:spTree>
    <p:extLst>
      <p:ext uri="{BB962C8B-B14F-4D97-AF65-F5344CB8AC3E}">
        <p14:creationId xmlns:p14="http://schemas.microsoft.com/office/powerpoint/2010/main" val="243025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I would like to start with a short theory unit before we get to the actual code.</a:t>
            </a:r>
          </a:p>
        </p:txBody>
      </p:sp>
      <p:sp>
        <p:nvSpPr>
          <p:cNvPr id="4" name="Slide Number Placeholder 3"/>
          <p:cNvSpPr>
            <a:spLocks noGrp="1"/>
          </p:cNvSpPr>
          <p:nvPr>
            <p:ph type="sldNum" sz="quarter" idx="5"/>
          </p:nvPr>
        </p:nvSpPr>
        <p:spPr/>
        <p:txBody>
          <a:bodyPr/>
          <a:lstStyle/>
          <a:p>
            <a:fld id="{FC143710-9B94-3F4C-AAA4-B7D9199A0D25}" type="slidenum">
              <a:rPr lang="en-US" smtClean="0"/>
              <a:t>7</a:t>
            </a:fld>
            <a:endParaRPr lang="en-US"/>
          </a:p>
        </p:txBody>
      </p:sp>
    </p:spTree>
    <p:extLst>
      <p:ext uri="{BB962C8B-B14F-4D97-AF65-F5344CB8AC3E}">
        <p14:creationId xmlns:p14="http://schemas.microsoft.com/office/powerpoint/2010/main" val="421202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43710-9B94-3F4C-AAA4-B7D9199A0D25}" type="slidenum">
              <a:rPr lang="en-US" smtClean="0"/>
              <a:t>21</a:t>
            </a:fld>
            <a:endParaRPr lang="en-US"/>
          </a:p>
        </p:txBody>
      </p:sp>
    </p:spTree>
    <p:extLst>
      <p:ext uri="{BB962C8B-B14F-4D97-AF65-F5344CB8AC3E}">
        <p14:creationId xmlns:p14="http://schemas.microsoft.com/office/powerpoint/2010/main" val="2444644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143710-9B94-3F4C-AAA4-B7D9199A0D25}" type="slidenum">
              <a:rPr lang="en-US" smtClean="0"/>
              <a:t>26</a:t>
            </a:fld>
            <a:endParaRPr lang="en-US"/>
          </a:p>
        </p:txBody>
      </p:sp>
    </p:spTree>
    <p:extLst>
      <p:ext uri="{BB962C8B-B14F-4D97-AF65-F5344CB8AC3E}">
        <p14:creationId xmlns:p14="http://schemas.microsoft.com/office/powerpoint/2010/main" val="30693894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6A6EB0-A05A-784A-B7EB-F8884E80524E}" type="datetime1">
              <a:rPr lang="en-US" smtClean="0"/>
              <a:t>4/24/25</a:t>
            </a:fld>
            <a:endParaRPr lang="en-US"/>
          </a:p>
        </p:txBody>
      </p:sp>
      <p:sp>
        <p:nvSpPr>
          <p:cNvPr id="5" name="Footer Placeholder 4"/>
          <p:cNvSpPr>
            <a:spLocks noGrp="1"/>
          </p:cNvSpPr>
          <p:nvPr>
            <p:ph type="ftr" sz="quarter" idx="11"/>
          </p:nvPr>
        </p:nvSpPr>
        <p:spPr/>
        <p:txBody>
          <a:bodyPr/>
          <a:lstStyle/>
          <a:p>
            <a:r>
              <a:rPr lang="en-US"/>
              <a:t>Feature Driven Architecture by Alexander Pabinger</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1E7D4-A7E6-7643-91BC-EB0E7E6A3DEF}" type="datetime1">
              <a:rPr lang="en-US" smtClean="0"/>
              <a:t>4/24/25</a:t>
            </a:fld>
            <a:endParaRPr lang="en-US"/>
          </a:p>
        </p:txBody>
      </p:sp>
      <p:sp>
        <p:nvSpPr>
          <p:cNvPr id="5" name="Footer Placeholder 4"/>
          <p:cNvSpPr>
            <a:spLocks noGrp="1"/>
          </p:cNvSpPr>
          <p:nvPr>
            <p:ph type="ftr" sz="quarter" idx="11"/>
          </p:nvPr>
        </p:nvSpPr>
        <p:spPr/>
        <p:txBody>
          <a:bodyPr/>
          <a:lstStyle/>
          <a:p>
            <a:r>
              <a:rPr lang="en-US"/>
              <a:t>Feature Driven Architecture by Alexander Pabinger</a:t>
            </a:r>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D92149-9185-814A-9BA5-32A3F50699B6}" type="datetime1">
              <a:rPr lang="en-US" smtClean="0"/>
              <a:t>4/24/25</a:t>
            </a:fld>
            <a:endParaRPr lang="en-US"/>
          </a:p>
        </p:txBody>
      </p:sp>
      <p:sp>
        <p:nvSpPr>
          <p:cNvPr id="5" name="Footer Placeholder 4"/>
          <p:cNvSpPr>
            <a:spLocks noGrp="1"/>
          </p:cNvSpPr>
          <p:nvPr>
            <p:ph type="ftr" sz="quarter" idx="11"/>
          </p:nvPr>
        </p:nvSpPr>
        <p:spPr/>
        <p:txBody>
          <a:bodyPr/>
          <a:lstStyle/>
          <a:p>
            <a:r>
              <a:rPr lang="en-US"/>
              <a:t>Feature Driven Architecture by Alexander Pabinger</a:t>
            </a:r>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3412C-A0EF-7B49-BD41-8DA47D0D9406}" type="datetime1">
              <a:rPr lang="en-US" smtClean="0"/>
              <a:t>4/24/25</a:t>
            </a:fld>
            <a:endParaRPr lang="en-US"/>
          </a:p>
        </p:txBody>
      </p:sp>
      <p:sp>
        <p:nvSpPr>
          <p:cNvPr id="5" name="Footer Placeholder 4"/>
          <p:cNvSpPr>
            <a:spLocks noGrp="1"/>
          </p:cNvSpPr>
          <p:nvPr>
            <p:ph type="ftr" sz="quarter" idx="11"/>
          </p:nvPr>
        </p:nvSpPr>
        <p:spPr/>
        <p:txBody>
          <a:bodyPr/>
          <a:lstStyle/>
          <a:p>
            <a:r>
              <a:rPr lang="en-US"/>
              <a:t>Feature Driven Architecture by Alexander Pabinger</a:t>
            </a:r>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AEEC960-70D7-B14A-8C77-676B5ED7D633}" type="datetime1">
              <a:rPr lang="en-US" smtClean="0"/>
              <a:t>4/24/25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Feature Driven Architecture by Alexander Pabinger</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8BC66C-6485-A943-AEE6-8DF31ABD01DC}" type="datetime1">
              <a:rPr lang="en-US" smtClean="0"/>
              <a:t>4/24/25</a:t>
            </a:fld>
            <a:endParaRPr lang="en-US"/>
          </a:p>
        </p:txBody>
      </p:sp>
      <p:sp>
        <p:nvSpPr>
          <p:cNvPr id="6" name="Footer Placeholder 5"/>
          <p:cNvSpPr>
            <a:spLocks noGrp="1"/>
          </p:cNvSpPr>
          <p:nvPr>
            <p:ph type="ftr" sz="quarter" idx="11"/>
          </p:nvPr>
        </p:nvSpPr>
        <p:spPr/>
        <p:txBody>
          <a:bodyPr/>
          <a:lstStyle/>
          <a:p>
            <a:r>
              <a:rPr lang="en-US"/>
              <a:t>Feature Driven Architecture by Alexander Pabinger</a:t>
            </a:r>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A9D4B7-30B2-B14A-A101-EF961491977D}" type="datetime1">
              <a:rPr lang="en-US" smtClean="0"/>
              <a:t>4/24/25</a:t>
            </a:fld>
            <a:endParaRPr lang="en-US"/>
          </a:p>
        </p:txBody>
      </p:sp>
      <p:sp>
        <p:nvSpPr>
          <p:cNvPr id="8" name="Footer Placeholder 7"/>
          <p:cNvSpPr>
            <a:spLocks noGrp="1"/>
          </p:cNvSpPr>
          <p:nvPr>
            <p:ph type="ftr" sz="quarter" idx="11"/>
          </p:nvPr>
        </p:nvSpPr>
        <p:spPr/>
        <p:txBody>
          <a:bodyPr/>
          <a:lstStyle/>
          <a:p>
            <a:r>
              <a:rPr lang="en-US"/>
              <a:t>Feature Driven Architecture by Alexander Pabinger</a:t>
            </a:r>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7B364DD-263E-E743-8520-D000B963C476}" type="datetime1">
              <a:rPr lang="en-US" smtClean="0"/>
              <a:t>4/24/25</a:t>
            </a:fld>
            <a:endParaRPr lang="en-US"/>
          </a:p>
        </p:txBody>
      </p:sp>
      <p:sp>
        <p:nvSpPr>
          <p:cNvPr id="4" name="Footer Placeholder 3"/>
          <p:cNvSpPr>
            <a:spLocks noGrp="1"/>
          </p:cNvSpPr>
          <p:nvPr>
            <p:ph type="ftr" sz="quarter" idx="11"/>
          </p:nvPr>
        </p:nvSpPr>
        <p:spPr/>
        <p:txBody>
          <a:bodyPr/>
          <a:lstStyle/>
          <a:p>
            <a:r>
              <a:rPr lang="en-US"/>
              <a:t>Feature Driven Architecture by Alexander Pabinger</a:t>
            </a:r>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B004F-6D02-6241-8896-21B0FD334F58}" type="datetime1">
              <a:rPr lang="en-US" smtClean="0"/>
              <a:t>4/24/25</a:t>
            </a:fld>
            <a:endParaRPr lang="en-US"/>
          </a:p>
        </p:txBody>
      </p:sp>
      <p:sp>
        <p:nvSpPr>
          <p:cNvPr id="3" name="Footer Placeholder 2"/>
          <p:cNvSpPr>
            <a:spLocks noGrp="1"/>
          </p:cNvSpPr>
          <p:nvPr>
            <p:ph type="ftr" sz="quarter" idx="11"/>
          </p:nvPr>
        </p:nvSpPr>
        <p:spPr/>
        <p:txBody>
          <a:bodyPr/>
          <a:lstStyle/>
          <a:p>
            <a:r>
              <a:rPr lang="en-US"/>
              <a:t>Feature Driven Architecture by Alexander Pabinger</a:t>
            </a:r>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9F543B-FA29-F046-883F-5C25930C5FCB}" type="datetime1">
              <a:rPr lang="en-US" smtClean="0"/>
              <a:t>4/24/25</a:t>
            </a:fld>
            <a:endParaRPr lang="en-US"/>
          </a:p>
        </p:txBody>
      </p:sp>
      <p:sp>
        <p:nvSpPr>
          <p:cNvPr id="6" name="Footer Placeholder 5"/>
          <p:cNvSpPr>
            <a:spLocks noGrp="1"/>
          </p:cNvSpPr>
          <p:nvPr>
            <p:ph type="ftr" sz="quarter" idx="11"/>
          </p:nvPr>
        </p:nvSpPr>
        <p:spPr/>
        <p:txBody>
          <a:bodyPr/>
          <a:lstStyle/>
          <a:p>
            <a:r>
              <a:rPr lang="en-US"/>
              <a:t>Feature Driven Architecture by Alexander Pabinger</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37C46F-3065-5F40-BF7F-16AB6EC8B21A}" type="datetime1">
              <a:rPr lang="en-US" smtClean="0"/>
              <a:t>4/24/25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FF1B954-EA98-8E41-96BD-7CF8A55CACEC}" type="datetime1">
              <a:rPr lang="en-US" smtClean="0"/>
              <a:t>4/24/25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Feature Driven Architecture by Alexander Pabinger</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s://5c-design.info/"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5c-design.info/"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conomistwritingeveryday.com/2024/02/17/programmer-pain-in-memes/"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2D3DCD-4716-40AA-90C0-6F2F9F116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zza on a wood board&#10;&#10;AI-generated content may be incorrect.">
            <a:extLst>
              <a:ext uri="{FF2B5EF4-FFF2-40B4-BE49-F238E27FC236}">
                <a16:creationId xmlns:a16="http://schemas.microsoft.com/office/drawing/2014/main" id="{0667C648-B4D5-B645-A233-1515AD7FB247}"/>
              </a:ext>
            </a:extLst>
          </p:cNvPr>
          <p:cNvPicPr>
            <a:picLocks noChangeAspect="1"/>
          </p:cNvPicPr>
          <p:nvPr/>
        </p:nvPicPr>
        <p:blipFill>
          <a:blip r:embed="rId3">
            <a:extLst>
              <a:ext uri="{28A0092B-C50C-407E-A947-70E740481C1C}">
                <a14:useLocalDpi xmlns:a14="http://schemas.microsoft.com/office/drawing/2010/main" val="0"/>
              </a:ext>
            </a:extLst>
          </a:blip>
          <a:srcRect l="9091" t="23391"/>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id="{037BACED-9574-4AAE-9D04-510030835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B6C8C-4127-BFED-097A-6DF9CE2C6B9B}"/>
              </a:ext>
            </a:extLst>
          </p:cNvPr>
          <p:cNvSpPr>
            <a:spLocks noGrp="1"/>
          </p:cNvSpPr>
          <p:nvPr>
            <p:ph type="ctrTitle"/>
          </p:nvPr>
        </p:nvSpPr>
        <p:spPr>
          <a:xfrm>
            <a:off x="1051560" y="4659496"/>
            <a:ext cx="9085940" cy="1472224"/>
          </a:xfrm>
        </p:spPr>
        <p:txBody>
          <a:bodyPr anchor="b">
            <a:normAutofit/>
          </a:bodyPr>
          <a:lstStyle/>
          <a:p>
            <a:r>
              <a:rPr lang="en-US" sz="7400" dirty="0"/>
              <a:t>Vertical slices</a:t>
            </a:r>
          </a:p>
        </p:txBody>
      </p:sp>
      <p:grpSp>
        <p:nvGrpSpPr>
          <p:cNvPr id="14" name="Group 13">
            <a:extLst>
              <a:ext uri="{FF2B5EF4-FFF2-40B4-BE49-F238E27FC236}">
                <a16:creationId xmlns:a16="http://schemas.microsoft.com/office/drawing/2014/main" id="{FA08BC01-A289-44B6-9133-2814052F9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15" name="Oval 14">
              <a:extLst>
                <a:ext uri="{FF2B5EF4-FFF2-40B4-BE49-F238E27FC236}">
                  <a16:creationId xmlns:a16="http://schemas.microsoft.com/office/drawing/2014/main" id="{A9CD65F9-B9FF-4981-AB43-F25748584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782EC907-6C80-4890-9ECB-3019DBC4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697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B8339A-159F-45CC-C1EA-8614AA024B5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3B4A0-B835-DD7B-7275-A0E5F88F4CD1}"/>
              </a:ext>
            </a:extLst>
          </p:cNvPr>
          <p:cNvSpPr>
            <a:spLocks noGrp="1"/>
          </p:cNvSpPr>
          <p:nvPr>
            <p:ph type="title"/>
          </p:nvPr>
        </p:nvSpPr>
        <p:spPr>
          <a:xfrm>
            <a:off x="8156350" y="484632"/>
            <a:ext cx="3544035" cy="1609344"/>
          </a:xfrm>
          <a:ln>
            <a:noFill/>
          </a:ln>
        </p:spPr>
        <p:txBody>
          <a:bodyPr>
            <a:normAutofit/>
          </a:bodyPr>
          <a:lstStyle/>
          <a:p>
            <a:r>
              <a:rPr lang="en-US" sz="3200"/>
              <a:t>Architecture decisions</a:t>
            </a:r>
          </a:p>
        </p:txBody>
      </p:sp>
      <p:pic>
        <p:nvPicPr>
          <p:cNvPr id="4" name="Picture 3" descr="A diagram of a structure&#10;&#10;AI-generated content may be incorrect.">
            <a:extLst>
              <a:ext uri="{FF2B5EF4-FFF2-40B4-BE49-F238E27FC236}">
                <a16:creationId xmlns:a16="http://schemas.microsoft.com/office/drawing/2014/main" id="{53ED41FE-8579-15C0-BE27-754C7719A717}"/>
              </a:ext>
            </a:extLst>
          </p:cNvPr>
          <p:cNvPicPr>
            <a:picLocks noChangeAspect="1"/>
          </p:cNvPicPr>
          <p:nvPr/>
        </p:nvPicPr>
        <p:blipFill>
          <a:blip r:embed="rId4"/>
          <a:stretch>
            <a:fillRect/>
          </a:stretch>
        </p:blipFill>
        <p:spPr>
          <a:xfrm>
            <a:off x="633999" y="1033940"/>
            <a:ext cx="6882269" cy="4800381"/>
          </a:xfrm>
          <a:prstGeom prst="rect">
            <a:avLst/>
          </a:prstGeom>
        </p:spPr>
      </p:pic>
      <p:sp>
        <p:nvSpPr>
          <p:cNvPr id="3" name="Content Placeholder 2">
            <a:extLst>
              <a:ext uri="{FF2B5EF4-FFF2-40B4-BE49-F238E27FC236}">
                <a16:creationId xmlns:a16="http://schemas.microsoft.com/office/drawing/2014/main" id="{55352438-080B-A16E-51E5-05EE76CCE516}"/>
              </a:ext>
            </a:extLst>
          </p:cNvPr>
          <p:cNvSpPr>
            <a:spLocks noGrp="1"/>
          </p:cNvSpPr>
          <p:nvPr>
            <p:ph idx="1"/>
          </p:nvPr>
        </p:nvSpPr>
        <p:spPr>
          <a:xfrm>
            <a:off x="8156351" y="2121408"/>
            <a:ext cx="3544034" cy="4050792"/>
          </a:xfrm>
        </p:spPr>
        <p:txBody>
          <a:bodyPr>
            <a:normAutofit/>
          </a:bodyPr>
          <a:lstStyle/>
          <a:p>
            <a:r>
              <a:rPr lang="en-US" sz="1600" dirty="0"/>
              <a:t>Strict Rules</a:t>
            </a:r>
          </a:p>
          <a:p>
            <a:r>
              <a:rPr lang="en-US" sz="1600" dirty="0"/>
              <a:t>Can be enforced with tests</a:t>
            </a:r>
          </a:p>
        </p:txBody>
      </p:sp>
      <p:grpSp>
        <p:nvGrpSpPr>
          <p:cNvPr id="11" name="Group 10">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Footer Placeholder 5">
            <a:extLst>
              <a:ext uri="{FF2B5EF4-FFF2-40B4-BE49-F238E27FC236}">
                <a16:creationId xmlns:a16="http://schemas.microsoft.com/office/drawing/2014/main" id="{FA114EDD-E736-6AA3-0E49-1D4698507712}"/>
              </a:ext>
            </a:extLst>
          </p:cNvPr>
          <p:cNvSpPr>
            <a:spLocks noGrp="1"/>
          </p:cNvSpPr>
          <p:nvPr>
            <p:ph type="ftr" sz="quarter" idx="11"/>
          </p:nvPr>
        </p:nvSpPr>
        <p:spPr/>
        <p:txBody>
          <a:bodyPr/>
          <a:lstStyle/>
          <a:p>
            <a:r>
              <a:rPr lang="en-US"/>
              <a:t>Feature Driven Architecture by Alexander Pabinger</a:t>
            </a:r>
          </a:p>
        </p:txBody>
      </p:sp>
      <p:sp>
        <p:nvSpPr>
          <p:cNvPr id="7" name="Slide Number Placeholder 6">
            <a:extLst>
              <a:ext uri="{FF2B5EF4-FFF2-40B4-BE49-F238E27FC236}">
                <a16:creationId xmlns:a16="http://schemas.microsoft.com/office/drawing/2014/main" id="{57FA49AD-E9D5-335E-31B5-85800DA81569}"/>
              </a:ext>
            </a:extLst>
          </p:cNvPr>
          <p:cNvSpPr>
            <a:spLocks noGrp="1"/>
          </p:cNvSpPr>
          <p:nvPr>
            <p:ph type="sldNum" sz="quarter" idx="12"/>
          </p:nvPr>
        </p:nvSpPr>
        <p:spPr/>
        <p:txBody>
          <a:bodyPr/>
          <a:lstStyle/>
          <a:p>
            <a:fld id="{4FAB73BC-B049-4115-A692-8D63A059BFB8}" type="slidenum">
              <a:rPr lang="en-US" smtClean="0"/>
              <a:t>10</a:t>
            </a:fld>
            <a:endParaRPr lang="en-US"/>
          </a:p>
        </p:txBody>
      </p:sp>
      <p:sp>
        <p:nvSpPr>
          <p:cNvPr id="8" name="TextBox 7">
            <a:extLst>
              <a:ext uri="{FF2B5EF4-FFF2-40B4-BE49-F238E27FC236}">
                <a16:creationId xmlns:a16="http://schemas.microsoft.com/office/drawing/2014/main" id="{53969C10-891C-B39A-6464-2073F42A85A5}"/>
              </a:ext>
            </a:extLst>
          </p:cNvPr>
          <p:cNvSpPr txBox="1"/>
          <p:nvPr/>
        </p:nvSpPr>
        <p:spPr>
          <a:xfrm>
            <a:off x="1088136" y="6550496"/>
            <a:ext cx="7045693" cy="246221"/>
          </a:xfrm>
          <a:prstGeom prst="rect">
            <a:avLst/>
          </a:prstGeom>
          <a:noFill/>
        </p:spPr>
        <p:txBody>
          <a:bodyPr wrap="square" rtlCol="0">
            <a:spAutoFit/>
          </a:bodyPr>
          <a:lstStyle/>
          <a:p>
            <a:r>
              <a:rPr lang="en-US" sz="1000" i="1" dirty="0"/>
              <a:t>source: Fundamentals of Software Architecture (Mark Richards &amp; Neal Ford)</a:t>
            </a:r>
          </a:p>
        </p:txBody>
      </p:sp>
    </p:spTree>
    <p:extLst>
      <p:ext uri="{BB962C8B-B14F-4D97-AF65-F5344CB8AC3E}">
        <p14:creationId xmlns:p14="http://schemas.microsoft.com/office/powerpoint/2010/main" val="338299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72D485-49C9-D439-3BEA-8ADD99656C9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532A574-955D-98B1-FEB5-500B7E4F633F}"/>
              </a:ext>
            </a:extLst>
          </p:cNvPr>
          <p:cNvSpPr>
            <a:spLocks noGrp="1"/>
          </p:cNvSpPr>
          <p:nvPr>
            <p:ph type="title"/>
          </p:nvPr>
        </p:nvSpPr>
        <p:spPr>
          <a:xfrm>
            <a:off x="1069848" y="484632"/>
            <a:ext cx="10058400" cy="1609344"/>
          </a:xfrm>
        </p:spPr>
        <p:txBody>
          <a:bodyPr>
            <a:normAutofit/>
          </a:bodyPr>
          <a:lstStyle/>
          <a:p>
            <a:r>
              <a:rPr lang="en-US"/>
              <a:t>Design principles</a:t>
            </a:r>
            <a:endParaRPr lang="en-US" dirty="0"/>
          </a:p>
        </p:txBody>
      </p:sp>
      <p:pic>
        <p:nvPicPr>
          <p:cNvPr id="4" name="Picture 3">
            <a:extLst>
              <a:ext uri="{FF2B5EF4-FFF2-40B4-BE49-F238E27FC236}">
                <a16:creationId xmlns:a16="http://schemas.microsoft.com/office/drawing/2014/main" id="{889D0920-B9D0-BF16-33D5-057A8A5735C8}"/>
              </a:ext>
            </a:extLst>
          </p:cNvPr>
          <p:cNvPicPr>
            <a:picLocks noChangeAspect="1"/>
          </p:cNvPicPr>
          <p:nvPr/>
        </p:nvPicPr>
        <p:blipFill>
          <a:blip r:embed="rId4"/>
          <a:srcRect l="9420" r="1365" b="2"/>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43794CC5-E01F-4085-6976-B8A2D4A55273}"/>
              </a:ext>
            </a:extLst>
          </p:cNvPr>
          <p:cNvSpPr>
            <a:spLocks noGrp="1"/>
          </p:cNvSpPr>
          <p:nvPr>
            <p:ph idx="1"/>
          </p:nvPr>
        </p:nvSpPr>
        <p:spPr>
          <a:xfrm>
            <a:off x="6496216" y="2320412"/>
            <a:ext cx="4632031" cy="3851787"/>
          </a:xfrm>
        </p:spPr>
        <p:txBody>
          <a:bodyPr anchor="ctr">
            <a:normAutofit/>
          </a:bodyPr>
          <a:lstStyle/>
          <a:p>
            <a:r>
              <a:rPr lang="en-US" dirty="0"/>
              <a:t>Rather a guideline than a rule</a:t>
            </a:r>
          </a:p>
          <a:p>
            <a:r>
              <a:rPr lang="en-US" dirty="0"/>
              <a:t>e.g. use Async if possible</a:t>
            </a:r>
          </a:p>
          <a:p>
            <a:r>
              <a:rPr lang="en-US" dirty="0"/>
              <a:t>Ensure in pull requests</a:t>
            </a:r>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CE961B69-296F-F2DC-0897-FBA3B17A4CC7}"/>
              </a:ext>
            </a:extLst>
          </p:cNvPr>
          <p:cNvSpPr>
            <a:spLocks noGrp="1"/>
          </p:cNvSpPr>
          <p:nvPr>
            <p:ph type="ftr" sz="quarter" idx="11"/>
          </p:nvPr>
        </p:nvSpPr>
        <p:spPr/>
        <p:txBody>
          <a:bodyPr/>
          <a:lstStyle/>
          <a:p>
            <a:r>
              <a:rPr lang="en-US"/>
              <a:t>Feature Driven Architecture by Alexander Pabinger</a:t>
            </a:r>
          </a:p>
        </p:txBody>
      </p:sp>
      <p:sp>
        <p:nvSpPr>
          <p:cNvPr id="7" name="Slide Number Placeholder 6">
            <a:extLst>
              <a:ext uri="{FF2B5EF4-FFF2-40B4-BE49-F238E27FC236}">
                <a16:creationId xmlns:a16="http://schemas.microsoft.com/office/drawing/2014/main" id="{8820E82E-FF85-4393-CFD2-AB778F69818E}"/>
              </a:ext>
            </a:extLst>
          </p:cNvPr>
          <p:cNvSpPr>
            <a:spLocks noGrp="1"/>
          </p:cNvSpPr>
          <p:nvPr>
            <p:ph type="sldNum" sz="quarter" idx="12"/>
          </p:nvPr>
        </p:nvSpPr>
        <p:spPr/>
        <p:txBody>
          <a:bodyPr/>
          <a:lstStyle/>
          <a:p>
            <a:fld id="{4FAB73BC-B049-4115-A692-8D63A059BFB8}" type="slidenum">
              <a:rPr lang="en-US" smtClean="0"/>
              <a:t>11</a:t>
            </a:fld>
            <a:endParaRPr lang="en-US"/>
          </a:p>
        </p:txBody>
      </p:sp>
      <p:sp>
        <p:nvSpPr>
          <p:cNvPr id="8" name="TextBox 7">
            <a:extLst>
              <a:ext uri="{FF2B5EF4-FFF2-40B4-BE49-F238E27FC236}">
                <a16:creationId xmlns:a16="http://schemas.microsoft.com/office/drawing/2014/main" id="{BE33887E-8918-381B-6795-F1B23466E93B}"/>
              </a:ext>
            </a:extLst>
          </p:cNvPr>
          <p:cNvSpPr txBox="1"/>
          <p:nvPr/>
        </p:nvSpPr>
        <p:spPr>
          <a:xfrm>
            <a:off x="1088136" y="6550496"/>
            <a:ext cx="7045693" cy="246221"/>
          </a:xfrm>
          <a:prstGeom prst="rect">
            <a:avLst/>
          </a:prstGeom>
          <a:noFill/>
        </p:spPr>
        <p:txBody>
          <a:bodyPr wrap="square" rtlCol="0">
            <a:spAutoFit/>
          </a:bodyPr>
          <a:lstStyle/>
          <a:p>
            <a:r>
              <a:rPr lang="en-US" sz="1000" i="1" dirty="0"/>
              <a:t>source: Fundamentals of Software Architecture (Mark Richards &amp; Neal Ford)</a:t>
            </a:r>
          </a:p>
        </p:txBody>
      </p:sp>
    </p:spTree>
    <p:extLst>
      <p:ext uri="{BB962C8B-B14F-4D97-AF65-F5344CB8AC3E}">
        <p14:creationId xmlns:p14="http://schemas.microsoft.com/office/powerpoint/2010/main" val="3617205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1A508-1474-BD82-A216-6BCF5D6B16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8B8BB-2625-0CCB-538C-4820F5AFBCC1}"/>
              </a:ext>
            </a:extLst>
          </p:cNvPr>
          <p:cNvSpPr>
            <a:spLocks noGrp="1"/>
          </p:cNvSpPr>
          <p:nvPr>
            <p:ph type="title"/>
          </p:nvPr>
        </p:nvSpPr>
        <p:spPr/>
        <p:txBody>
          <a:bodyPr/>
          <a:lstStyle/>
          <a:p>
            <a:r>
              <a:rPr lang="en-US" dirty="0"/>
              <a:t>Expectations of an architect</a:t>
            </a:r>
          </a:p>
        </p:txBody>
      </p:sp>
      <p:sp>
        <p:nvSpPr>
          <p:cNvPr id="3" name="Content Placeholder 2">
            <a:extLst>
              <a:ext uri="{FF2B5EF4-FFF2-40B4-BE49-F238E27FC236}">
                <a16:creationId xmlns:a16="http://schemas.microsoft.com/office/drawing/2014/main" id="{BDF58DDB-CFE0-5770-29DB-B517A8EA4DC5}"/>
              </a:ext>
            </a:extLst>
          </p:cNvPr>
          <p:cNvSpPr>
            <a:spLocks noGrp="1"/>
          </p:cNvSpPr>
          <p:nvPr>
            <p:ph idx="1"/>
          </p:nvPr>
        </p:nvSpPr>
        <p:spPr/>
        <p:txBody>
          <a:bodyPr>
            <a:normAutofit/>
          </a:bodyPr>
          <a:lstStyle/>
          <a:p>
            <a:r>
              <a:rPr lang="en-US" dirty="0"/>
              <a:t>Lead developer? Expert programmer? …</a:t>
            </a:r>
          </a:p>
          <a:p>
            <a:r>
              <a:rPr lang="en-US" dirty="0"/>
              <a:t>Core expectations</a:t>
            </a:r>
          </a:p>
          <a:p>
            <a:pPr lvl="1">
              <a:lnSpc>
                <a:spcPct val="150000"/>
              </a:lnSpc>
            </a:pPr>
            <a:r>
              <a:rPr lang="en-US" dirty="0"/>
              <a:t>Make architecture decisions</a:t>
            </a:r>
          </a:p>
          <a:p>
            <a:pPr lvl="1">
              <a:lnSpc>
                <a:spcPct val="150000"/>
              </a:lnSpc>
            </a:pPr>
            <a:r>
              <a:rPr lang="en-US" dirty="0"/>
              <a:t>Continually analyze the architecture</a:t>
            </a:r>
          </a:p>
          <a:p>
            <a:pPr lvl="1">
              <a:lnSpc>
                <a:spcPct val="150000"/>
              </a:lnSpc>
            </a:pPr>
            <a:r>
              <a:rPr lang="en-US" dirty="0"/>
              <a:t>Keep current with latest trends</a:t>
            </a:r>
          </a:p>
          <a:p>
            <a:pPr lvl="1">
              <a:lnSpc>
                <a:spcPct val="150000"/>
              </a:lnSpc>
            </a:pPr>
            <a:r>
              <a:rPr lang="en-US" dirty="0"/>
              <a:t>Have business domain knowledge</a:t>
            </a:r>
          </a:p>
          <a:p>
            <a:pPr lvl="1">
              <a:lnSpc>
                <a:spcPct val="150000"/>
              </a:lnSpc>
            </a:pPr>
            <a:r>
              <a:rPr lang="en-US" dirty="0"/>
              <a:t>Possess interpersonal skills</a:t>
            </a:r>
          </a:p>
          <a:p>
            <a:pPr lvl="1">
              <a:lnSpc>
                <a:spcPct val="150000"/>
              </a:lnSpc>
            </a:pPr>
            <a:r>
              <a:rPr lang="en-US" dirty="0"/>
              <a:t>Understand and navigate politics</a:t>
            </a:r>
          </a:p>
        </p:txBody>
      </p:sp>
      <p:sp>
        <p:nvSpPr>
          <p:cNvPr id="6" name="Footer Placeholder 5">
            <a:extLst>
              <a:ext uri="{FF2B5EF4-FFF2-40B4-BE49-F238E27FC236}">
                <a16:creationId xmlns:a16="http://schemas.microsoft.com/office/drawing/2014/main" id="{6B05EC03-94CC-D1FA-69D5-767788593AE8}"/>
              </a:ext>
            </a:extLst>
          </p:cNvPr>
          <p:cNvSpPr>
            <a:spLocks noGrp="1"/>
          </p:cNvSpPr>
          <p:nvPr>
            <p:ph type="ftr" sz="quarter" idx="11"/>
          </p:nvPr>
        </p:nvSpPr>
        <p:spPr/>
        <p:txBody>
          <a:bodyPr/>
          <a:lstStyle/>
          <a:p>
            <a:r>
              <a:rPr lang="en-US"/>
              <a:t>Feature Driven Architecture by Alexander Pabinger</a:t>
            </a:r>
          </a:p>
        </p:txBody>
      </p:sp>
      <p:sp>
        <p:nvSpPr>
          <p:cNvPr id="7" name="Slide Number Placeholder 6">
            <a:extLst>
              <a:ext uri="{FF2B5EF4-FFF2-40B4-BE49-F238E27FC236}">
                <a16:creationId xmlns:a16="http://schemas.microsoft.com/office/drawing/2014/main" id="{743BD8AC-EDDF-736D-D8E7-71517536BA49}"/>
              </a:ext>
            </a:extLst>
          </p:cNvPr>
          <p:cNvSpPr>
            <a:spLocks noGrp="1"/>
          </p:cNvSpPr>
          <p:nvPr>
            <p:ph type="sldNum" sz="quarter" idx="12"/>
          </p:nvPr>
        </p:nvSpPr>
        <p:spPr/>
        <p:txBody>
          <a:bodyPr/>
          <a:lstStyle/>
          <a:p>
            <a:fld id="{4FAB73BC-B049-4115-A692-8D63A059BFB8}" type="slidenum">
              <a:rPr lang="en-US" smtClean="0"/>
              <a:t>12</a:t>
            </a:fld>
            <a:endParaRPr lang="en-US"/>
          </a:p>
        </p:txBody>
      </p:sp>
      <p:sp>
        <p:nvSpPr>
          <p:cNvPr id="8" name="TextBox 7">
            <a:extLst>
              <a:ext uri="{FF2B5EF4-FFF2-40B4-BE49-F238E27FC236}">
                <a16:creationId xmlns:a16="http://schemas.microsoft.com/office/drawing/2014/main" id="{CCAC8319-47BC-2C6C-70F8-F09B0BD8D91C}"/>
              </a:ext>
            </a:extLst>
          </p:cNvPr>
          <p:cNvSpPr txBox="1"/>
          <p:nvPr/>
        </p:nvSpPr>
        <p:spPr>
          <a:xfrm>
            <a:off x="1088136" y="6550496"/>
            <a:ext cx="7045693" cy="246221"/>
          </a:xfrm>
          <a:prstGeom prst="rect">
            <a:avLst/>
          </a:prstGeom>
          <a:noFill/>
        </p:spPr>
        <p:txBody>
          <a:bodyPr wrap="square" rtlCol="0">
            <a:spAutoFit/>
          </a:bodyPr>
          <a:lstStyle/>
          <a:p>
            <a:r>
              <a:rPr lang="en-US" sz="1000" i="1" dirty="0"/>
              <a:t>source: Fundamentals of Software Architecture (Mark Richards &amp; Neal Ford)</a:t>
            </a:r>
          </a:p>
        </p:txBody>
      </p:sp>
    </p:spTree>
    <p:extLst>
      <p:ext uri="{BB962C8B-B14F-4D97-AF65-F5344CB8AC3E}">
        <p14:creationId xmlns:p14="http://schemas.microsoft.com/office/powerpoint/2010/main" val="171080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6019F-B484-A341-B50B-2A7237D2E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53D62-B8BB-BDB2-9BF5-22DE1F1B9A00}"/>
              </a:ext>
            </a:extLst>
          </p:cNvPr>
          <p:cNvSpPr>
            <a:spLocks noGrp="1"/>
          </p:cNvSpPr>
          <p:nvPr>
            <p:ph type="title"/>
          </p:nvPr>
        </p:nvSpPr>
        <p:spPr/>
        <p:txBody>
          <a:bodyPr/>
          <a:lstStyle/>
          <a:p>
            <a:r>
              <a:rPr lang="en-US" dirty="0"/>
              <a:t>Laws of software architecture</a:t>
            </a:r>
          </a:p>
        </p:txBody>
      </p:sp>
      <p:sp>
        <p:nvSpPr>
          <p:cNvPr id="3" name="Content Placeholder 2">
            <a:extLst>
              <a:ext uri="{FF2B5EF4-FFF2-40B4-BE49-F238E27FC236}">
                <a16:creationId xmlns:a16="http://schemas.microsoft.com/office/drawing/2014/main" id="{189057D2-1A5C-73D4-A1FA-17D6FD44F104}"/>
              </a:ext>
            </a:extLst>
          </p:cNvPr>
          <p:cNvSpPr>
            <a:spLocks noGrp="1"/>
          </p:cNvSpPr>
          <p:nvPr>
            <p:ph idx="1"/>
          </p:nvPr>
        </p:nvSpPr>
        <p:spPr/>
        <p:txBody>
          <a:bodyPr>
            <a:normAutofit/>
          </a:bodyPr>
          <a:lstStyle/>
          <a:p>
            <a:r>
              <a:rPr lang="en-US" i="1" dirty="0"/>
              <a:t>“You always die some kind of death” – Philipp </a:t>
            </a:r>
            <a:r>
              <a:rPr lang="en-US" i="1" dirty="0" err="1"/>
              <a:t>Pendelin</a:t>
            </a:r>
            <a:r>
              <a:rPr lang="en-US" i="1" dirty="0"/>
              <a:t>, </a:t>
            </a:r>
            <a:r>
              <a:rPr lang="en-US" i="1" dirty="0" err="1"/>
              <a:t>softaware</a:t>
            </a:r>
            <a:endParaRPr lang="en-US" i="1" dirty="0"/>
          </a:p>
          <a:p>
            <a:endParaRPr lang="en-US" i="1" dirty="0"/>
          </a:p>
          <a:p>
            <a:r>
              <a:rPr lang="en-US" i="1" dirty="0"/>
              <a:t>“Everything in software architecture is a trade-off.”</a:t>
            </a:r>
          </a:p>
          <a:p>
            <a:endParaRPr lang="en-US" i="1" dirty="0"/>
          </a:p>
          <a:p>
            <a:r>
              <a:rPr lang="en-US" i="1" dirty="0"/>
              <a:t>“If an architect thinks they have discovered something that isn’t a trade-off, more likely they just haven’t identified the trade-off yet.”</a:t>
            </a:r>
          </a:p>
          <a:p>
            <a:endParaRPr lang="en-US" i="1" dirty="0"/>
          </a:p>
          <a:p>
            <a:r>
              <a:rPr lang="en-US" i="1" dirty="0"/>
              <a:t>“Why is more important than how.”</a:t>
            </a:r>
          </a:p>
        </p:txBody>
      </p:sp>
      <p:sp>
        <p:nvSpPr>
          <p:cNvPr id="4" name="Footer Placeholder 3">
            <a:extLst>
              <a:ext uri="{FF2B5EF4-FFF2-40B4-BE49-F238E27FC236}">
                <a16:creationId xmlns:a16="http://schemas.microsoft.com/office/drawing/2014/main" id="{769165EA-F00C-2870-052A-3679678BE268}"/>
              </a:ext>
            </a:extLst>
          </p:cNvPr>
          <p:cNvSpPr>
            <a:spLocks noGrp="1"/>
          </p:cNvSpPr>
          <p:nvPr>
            <p:ph type="ftr" sz="quarter" idx="11"/>
          </p:nvPr>
        </p:nvSpPr>
        <p:spPr/>
        <p:txBody>
          <a:bodyPr/>
          <a:lstStyle/>
          <a:p>
            <a:r>
              <a:rPr lang="en-US"/>
              <a:t>Feature Driven Architecture by Alexander Pabinger</a:t>
            </a:r>
          </a:p>
        </p:txBody>
      </p:sp>
      <p:sp>
        <p:nvSpPr>
          <p:cNvPr id="5" name="Slide Number Placeholder 4">
            <a:extLst>
              <a:ext uri="{FF2B5EF4-FFF2-40B4-BE49-F238E27FC236}">
                <a16:creationId xmlns:a16="http://schemas.microsoft.com/office/drawing/2014/main" id="{B8597DE1-A86F-C806-431C-E996D12FD395}"/>
              </a:ext>
            </a:extLst>
          </p:cNvPr>
          <p:cNvSpPr>
            <a:spLocks noGrp="1"/>
          </p:cNvSpPr>
          <p:nvPr>
            <p:ph type="sldNum" sz="quarter" idx="12"/>
          </p:nvPr>
        </p:nvSpPr>
        <p:spPr/>
        <p:txBody>
          <a:bodyPr/>
          <a:lstStyle/>
          <a:p>
            <a:fld id="{4FAB73BC-B049-4115-A692-8D63A059BFB8}" type="slidenum">
              <a:rPr lang="en-US" smtClean="0"/>
              <a:t>13</a:t>
            </a:fld>
            <a:endParaRPr lang="en-US"/>
          </a:p>
        </p:txBody>
      </p:sp>
    </p:spTree>
    <p:extLst>
      <p:ext uri="{BB962C8B-B14F-4D97-AF65-F5344CB8AC3E}">
        <p14:creationId xmlns:p14="http://schemas.microsoft.com/office/powerpoint/2010/main" val="35720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7A6AA-0731-B58B-325B-A583F3CE4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5952F-A872-F2D2-20B9-1C799268C610}"/>
              </a:ext>
            </a:extLst>
          </p:cNvPr>
          <p:cNvSpPr>
            <a:spLocks noGrp="1"/>
          </p:cNvSpPr>
          <p:nvPr>
            <p:ph type="title"/>
          </p:nvPr>
        </p:nvSpPr>
        <p:spPr/>
        <p:txBody>
          <a:bodyPr/>
          <a:lstStyle/>
          <a:p>
            <a:r>
              <a:rPr lang="en-US" dirty="0"/>
              <a:t>Layered architecture</a:t>
            </a:r>
          </a:p>
        </p:txBody>
      </p:sp>
      <p:sp>
        <p:nvSpPr>
          <p:cNvPr id="3" name="Content Placeholder 2">
            <a:extLst>
              <a:ext uri="{FF2B5EF4-FFF2-40B4-BE49-F238E27FC236}">
                <a16:creationId xmlns:a16="http://schemas.microsoft.com/office/drawing/2014/main" id="{7241C46E-2136-88BC-B97F-B4C7C905F31B}"/>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3" descr="A dog lying on a table&#10;&#10;AI-generated content may be incorrect.">
            <a:extLst>
              <a:ext uri="{FF2B5EF4-FFF2-40B4-BE49-F238E27FC236}">
                <a16:creationId xmlns:a16="http://schemas.microsoft.com/office/drawing/2014/main" id="{F299A376-51BE-2CBA-572C-FA9CCDC857BC}"/>
              </a:ext>
            </a:extLst>
          </p:cNvPr>
          <p:cNvPicPr>
            <a:picLocks noChangeAspect="1"/>
          </p:cNvPicPr>
          <p:nvPr/>
        </p:nvPicPr>
        <p:blipFill>
          <a:blip r:embed="rId2">
            <a:extLst>
              <a:ext uri="{28A0092B-C50C-407E-A947-70E740481C1C}">
                <a14:useLocalDpi xmlns:a14="http://schemas.microsoft.com/office/drawing/2010/main" val="0"/>
              </a:ext>
            </a:extLst>
          </a:blip>
          <a:srcRect t="31549" b="26263"/>
          <a:stretch/>
        </p:blipFill>
        <p:spPr>
          <a:xfrm>
            <a:off x="20" y="10"/>
            <a:ext cx="12191980" cy="6857989"/>
          </a:xfrm>
          <a:prstGeom prst="rect">
            <a:avLst/>
          </a:prstGeom>
        </p:spPr>
      </p:pic>
    </p:spTree>
    <p:extLst>
      <p:ext uri="{BB962C8B-B14F-4D97-AF65-F5344CB8AC3E}">
        <p14:creationId xmlns:p14="http://schemas.microsoft.com/office/powerpoint/2010/main" val="344780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061A-A86F-0E33-BAC7-BC1FF73E574E}"/>
              </a:ext>
            </a:extLst>
          </p:cNvPr>
          <p:cNvSpPr>
            <a:spLocks noGrp="1"/>
          </p:cNvSpPr>
          <p:nvPr>
            <p:ph type="ctrTitle"/>
          </p:nvPr>
        </p:nvSpPr>
        <p:spPr/>
        <p:txBody>
          <a:bodyPr/>
          <a:lstStyle/>
          <a:p>
            <a:r>
              <a:rPr lang="en-US" dirty="0"/>
              <a:t>cohesion</a:t>
            </a:r>
          </a:p>
        </p:txBody>
      </p:sp>
      <p:sp>
        <p:nvSpPr>
          <p:cNvPr id="3" name="Subtitle 2">
            <a:extLst>
              <a:ext uri="{FF2B5EF4-FFF2-40B4-BE49-F238E27FC236}">
                <a16:creationId xmlns:a16="http://schemas.microsoft.com/office/drawing/2014/main" id="{054AFA32-1F4B-BA63-7361-84C3E7D6374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05326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CF835-55EE-7BD2-C83E-136CDFDA78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D5BD5-767E-15BD-550B-ADA1358F0CD9}"/>
              </a:ext>
            </a:extLst>
          </p:cNvPr>
          <p:cNvSpPr>
            <a:spLocks noGrp="1"/>
          </p:cNvSpPr>
          <p:nvPr>
            <p:ph type="title"/>
          </p:nvPr>
        </p:nvSpPr>
        <p:spPr/>
        <p:txBody>
          <a:bodyPr/>
          <a:lstStyle/>
          <a:p>
            <a:r>
              <a:rPr lang="en-US" dirty="0"/>
              <a:t>cohesion</a:t>
            </a:r>
          </a:p>
        </p:txBody>
      </p:sp>
      <p:sp>
        <p:nvSpPr>
          <p:cNvPr id="3" name="Content Placeholder 2">
            <a:extLst>
              <a:ext uri="{FF2B5EF4-FFF2-40B4-BE49-F238E27FC236}">
                <a16:creationId xmlns:a16="http://schemas.microsoft.com/office/drawing/2014/main" id="{4B1484C0-F2EE-1D4A-1734-7DE0AB05F2FA}"/>
              </a:ext>
            </a:extLst>
          </p:cNvPr>
          <p:cNvSpPr>
            <a:spLocks noGrp="1"/>
          </p:cNvSpPr>
          <p:nvPr>
            <p:ph idx="1"/>
          </p:nvPr>
        </p:nvSpPr>
        <p:spPr/>
        <p:txBody>
          <a:bodyPr>
            <a:normAutofit/>
          </a:bodyPr>
          <a:lstStyle/>
          <a:p>
            <a:r>
              <a:rPr lang="en-US" dirty="0"/>
              <a:t>“Degree to which the elements inside a module belong together” (Structured Design: Fundamentals of a Discipline of Computer Program and Systems Design)</a:t>
            </a:r>
          </a:p>
          <a:p>
            <a:endParaRPr lang="en-US" dirty="0"/>
          </a:p>
          <a:p>
            <a:r>
              <a:rPr lang="en-US" dirty="0"/>
              <a:t>Form building blocks that have a stronger relationship to each other</a:t>
            </a:r>
          </a:p>
          <a:p>
            <a:r>
              <a:rPr lang="en-US" dirty="0"/>
              <a:t>Code that belongs together, stays together</a:t>
            </a:r>
          </a:p>
        </p:txBody>
      </p:sp>
      <p:sp>
        <p:nvSpPr>
          <p:cNvPr id="4" name="Footer Placeholder 3">
            <a:extLst>
              <a:ext uri="{FF2B5EF4-FFF2-40B4-BE49-F238E27FC236}">
                <a16:creationId xmlns:a16="http://schemas.microsoft.com/office/drawing/2014/main" id="{06552435-70CA-C3B5-3487-15BF8C865A65}"/>
              </a:ext>
            </a:extLst>
          </p:cNvPr>
          <p:cNvSpPr>
            <a:spLocks noGrp="1"/>
          </p:cNvSpPr>
          <p:nvPr>
            <p:ph type="ftr" sz="quarter" idx="11"/>
          </p:nvPr>
        </p:nvSpPr>
        <p:spPr/>
        <p:txBody>
          <a:bodyPr/>
          <a:lstStyle/>
          <a:p>
            <a:r>
              <a:rPr lang="en-US"/>
              <a:t>Feature Driven Architecture by Alexander Pabinger</a:t>
            </a:r>
          </a:p>
        </p:txBody>
      </p:sp>
      <p:sp>
        <p:nvSpPr>
          <p:cNvPr id="5" name="Slide Number Placeholder 4">
            <a:extLst>
              <a:ext uri="{FF2B5EF4-FFF2-40B4-BE49-F238E27FC236}">
                <a16:creationId xmlns:a16="http://schemas.microsoft.com/office/drawing/2014/main" id="{1D94E2F3-7617-F832-9547-E37A0529B7E8}"/>
              </a:ext>
            </a:extLst>
          </p:cNvPr>
          <p:cNvSpPr>
            <a:spLocks noGrp="1"/>
          </p:cNvSpPr>
          <p:nvPr>
            <p:ph type="sldNum" sz="quarter" idx="12"/>
          </p:nvPr>
        </p:nvSpPr>
        <p:spPr/>
        <p:txBody>
          <a:bodyPr/>
          <a:lstStyle/>
          <a:p>
            <a:fld id="{4FAB73BC-B049-4115-A692-8D63A059BFB8}" type="slidenum">
              <a:rPr lang="en-US" smtClean="0"/>
              <a:t>16</a:t>
            </a:fld>
            <a:endParaRPr lang="en-US"/>
          </a:p>
        </p:txBody>
      </p:sp>
    </p:spTree>
    <p:extLst>
      <p:ext uri="{BB962C8B-B14F-4D97-AF65-F5344CB8AC3E}">
        <p14:creationId xmlns:p14="http://schemas.microsoft.com/office/powerpoint/2010/main" val="32450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EA856-DCC1-13E1-A04E-50EFAB0A4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77C2F-5217-FA6B-7A33-B3C670854520}"/>
              </a:ext>
            </a:extLst>
          </p:cNvPr>
          <p:cNvSpPr>
            <a:spLocks noGrp="1"/>
          </p:cNvSpPr>
          <p:nvPr>
            <p:ph type="ctrTitle"/>
          </p:nvPr>
        </p:nvSpPr>
        <p:spPr/>
        <p:txBody>
          <a:bodyPr/>
          <a:lstStyle/>
          <a:p>
            <a:r>
              <a:rPr lang="en-US" dirty="0"/>
              <a:t>coupling</a:t>
            </a:r>
          </a:p>
        </p:txBody>
      </p:sp>
      <p:sp>
        <p:nvSpPr>
          <p:cNvPr id="3" name="Subtitle 2">
            <a:extLst>
              <a:ext uri="{FF2B5EF4-FFF2-40B4-BE49-F238E27FC236}">
                <a16:creationId xmlns:a16="http://schemas.microsoft.com/office/drawing/2014/main" id="{57E3EA12-763F-F7CA-1AF9-AD9830ECFEA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778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0FF46-9C42-8066-A7E5-F69731A62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7FA11D-149C-FE40-B2AD-E111D6A8C1FC}"/>
              </a:ext>
            </a:extLst>
          </p:cNvPr>
          <p:cNvSpPr>
            <a:spLocks noGrp="1"/>
          </p:cNvSpPr>
          <p:nvPr>
            <p:ph type="title"/>
          </p:nvPr>
        </p:nvSpPr>
        <p:spPr/>
        <p:txBody>
          <a:bodyPr/>
          <a:lstStyle/>
          <a:p>
            <a:r>
              <a:rPr lang="en-US" dirty="0" err="1"/>
              <a:t>CouplinG</a:t>
            </a:r>
            <a:endParaRPr lang="en-US" dirty="0"/>
          </a:p>
        </p:txBody>
      </p:sp>
      <p:sp>
        <p:nvSpPr>
          <p:cNvPr id="3" name="Content Placeholder 2">
            <a:extLst>
              <a:ext uri="{FF2B5EF4-FFF2-40B4-BE49-F238E27FC236}">
                <a16:creationId xmlns:a16="http://schemas.microsoft.com/office/drawing/2014/main" id="{AF01C359-C2F8-7AD6-71FE-2B55420876F9}"/>
              </a:ext>
            </a:extLst>
          </p:cNvPr>
          <p:cNvSpPr>
            <a:spLocks noGrp="1"/>
          </p:cNvSpPr>
          <p:nvPr>
            <p:ph idx="1"/>
          </p:nvPr>
        </p:nvSpPr>
        <p:spPr/>
        <p:txBody>
          <a:bodyPr>
            <a:normAutofit/>
          </a:bodyPr>
          <a:lstStyle/>
          <a:p>
            <a:r>
              <a:rPr lang="en-US" dirty="0"/>
              <a:t>Degree of interdependence between software modules (ISO/IEC/IEEE 24765:2010 systems and software engineering – Vocabulary)</a:t>
            </a:r>
          </a:p>
          <a:p>
            <a:endParaRPr lang="en-US" dirty="0"/>
          </a:p>
          <a:p>
            <a:r>
              <a:rPr lang="en-US" dirty="0"/>
              <a:t>Higher dependency means more likely destabilizing effects</a:t>
            </a:r>
          </a:p>
          <a:p>
            <a:pPr marL="0" indent="0">
              <a:buNone/>
            </a:pPr>
            <a:endParaRPr lang="en-US" dirty="0"/>
          </a:p>
        </p:txBody>
      </p:sp>
      <p:sp>
        <p:nvSpPr>
          <p:cNvPr id="4" name="Footer Placeholder 3">
            <a:extLst>
              <a:ext uri="{FF2B5EF4-FFF2-40B4-BE49-F238E27FC236}">
                <a16:creationId xmlns:a16="http://schemas.microsoft.com/office/drawing/2014/main" id="{F68821E5-5A1E-6EB5-D7F8-D92911596393}"/>
              </a:ext>
            </a:extLst>
          </p:cNvPr>
          <p:cNvSpPr>
            <a:spLocks noGrp="1"/>
          </p:cNvSpPr>
          <p:nvPr>
            <p:ph type="ftr" sz="quarter" idx="11"/>
          </p:nvPr>
        </p:nvSpPr>
        <p:spPr/>
        <p:txBody>
          <a:bodyPr/>
          <a:lstStyle/>
          <a:p>
            <a:r>
              <a:rPr lang="en-US"/>
              <a:t>Feature Driven Architecture by Alexander Pabinger</a:t>
            </a:r>
          </a:p>
        </p:txBody>
      </p:sp>
      <p:sp>
        <p:nvSpPr>
          <p:cNvPr id="5" name="Slide Number Placeholder 4">
            <a:extLst>
              <a:ext uri="{FF2B5EF4-FFF2-40B4-BE49-F238E27FC236}">
                <a16:creationId xmlns:a16="http://schemas.microsoft.com/office/drawing/2014/main" id="{B07F9C26-ADE6-3E90-4CB2-E89530730AF9}"/>
              </a:ext>
            </a:extLst>
          </p:cNvPr>
          <p:cNvSpPr>
            <a:spLocks noGrp="1"/>
          </p:cNvSpPr>
          <p:nvPr>
            <p:ph type="sldNum" sz="quarter" idx="12"/>
          </p:nvPr>
        </p:nvSpPr>
        <p:spPr/>
        <p:txBody>
          <a:bodyPr/>
          <a:lstStyle/>
          <a:p>
            <a:fld id="{4FAB73BC-B049-4115-A692-8D63A059BFB8}" type="slidenum">
              <a:rPr lang="en-US" smtClean="0"/>
              <a:t>18</a:t>
            </a:fld>
            <a:endParaRPr lang="en-US"/>
          </a:p>
        </p:txBody>
      </p:sp>
    </p:spTree>
    <p:extLst>
      <p:ext uri="{BB962C8B-B14F-4D97-AF65-F5344CB8AC3E}">
        <p14:creationId xmlns:p14="http://schemas.microsoft.com/office/powerpoint/2010/main" val="26383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0A87C-644C-2AC6-2274-4E785D0103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D488B-936E-5313-1E53-DACB81731FF3}"/>
              </a:ext>
            </a:extLst>
          </p:cNvPr>
          <p:cNvSpPr>
            <a:spLocks noGrp="1"/>
          </p:cNvSpPr>
          <p:nvPr>
            <p:ph type="ctrTitle"/>
          </p:nvPr>
        </p:nvSpPr>
        <p:spPr/>
        <p:txBody>
          <a:bodyPr/>
          <a:lstStyle/>
          <a:p>
            <a:r>
              <a:rPr lang="en-US" dirty="0"/>
              <a:t>CQS &amp; CQRS</a:t>
            </a:r>
          </a:p>
        </p:txBody>
      </p:sp>
      <p:sp>
        <p:nvSpPr>
          <p:cNvPr id="3" name="Subtitle 2">
            <a:extLst>
              <a:ext uri="{FF2B5EF4-FFF2-40B4-BE49-F238E27FC236}">
                <a16:creationId xmlns:a16="http://schemas.microsoft.com/office/drawing/2014/main" id="{DF7DE185-C14B-AEBB-AF36-3F5FB1BB9B7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794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C697-B5C4-A379-3D95-FDDAC388D7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91A3F3-40E7-FF8A-592F-F7176681C295}"/>
              </a:ext>
            </a:extLst>
          </p:cNvPr>
          <p:cNvSpPr>
            <a:spLocks noGrp="1"/>
          </p:cNvSpPr>
          <p:nvPr>
            <p:ph idx="1"/>
          </p:nvPr>
        </p:nvSpPr>
        <p:spPr/>
        <p:txBody>
          <a:bodyPr/>
          <a:lstStyle/>
          <a:p>
            <a:pPr marL="0" indent="0">
              <a:buNone/>
            </a:pPr>
            <a:r>
              <a:rPr lang="en-US" dirty="0"/>
              <a:t>https://</a:t>
            </a:r>
            <a:r>
              <a:rPr lang="en-US" dirty="0" err="1"/>
              <a:t>etc.ch</a:t>
            </a:r>
            <a:r>
              <a:rPr lang="en-US" dirty="0"/>
              <a:t>/ZJj8</a:t>
            </a:r>
          </a:p>
        </p:txBody>
      </p:sp>
      <p:pic>
        <p:nvPicPr>
          <p:cNvPr id="1026" name="Picture 2">
            <a:extLst>
              <a:ext uri="{FF2B5EF4-FFF2-40B4-BE49-F238E27FC236}">
                <a16:creationId xmlns:a16="http://schemas.microsoft.com/office/drawing/2014/main" id="{A40BE2DB-3D63-1C72-9157-A76DDDA2B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90" y="484632"/>
            <a:ext cx="5639602" cy="563960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1D40F98-12C5-0F55-C645-29D7CF251813}"/>
              </a:ext>
            </a:extLst>
          </p:cNvPr>
          <p:cNvSpPr>
            <a:spLocks noGrp="1"/>
          </p:cNvSpPr>
          <p:nvPr>
            <p:ph type="ftr" sz="quarter" idx="11"/>
          </p:nvPr>
        </p:nvSpPr>
        <p:spPr/>
        <p:txBody>
          <a:bodyPr/>
          <a:lstStyle/>
          <a:p>
            <a:r>
              <a:rPr lang="en-US"/>
              <a:t>Feature Driven Architecture by Alexander Pabinger</a:t>
            </a:r>
          </a:p>
        </p:txBody>
      </p:sp>
      <p:sp>
        <p:nvSpPr>
          <p:cNvPr id="5" name="Slide Number Placeholder 4">
            <a:extLst>
              <a:ext uri="{FF2B5EF4-FFF2-40B4-BE49-F238E27FC236}">
                <a16:creationId xmlns:a16="http://schemas.microsoft.com/office/drawing/2014/main" id="{B8E4F776-01F2-4253-DD58-31D3CD27FF72}"/>
              </a:ext>
            </a:extLst>
          </p:cNvPr>
          <p:cNvSpPr>
            <a:spLocks noGrp="1"/>
          </p:cNvSpPr>
          <p:nvPr>
            <p:ph type="sldNum" sz="quarter" idx="12"/>
          </p:nvPr>
        </p:nvSpPr>
        <p:spPr/>
        <p:txBody>
          <a:bodyPr/>
          <a:lstStyle/>
          <a:p>
            <a:fld id="{4FAB73BC-B049-4115-A692-8D63A059BFB8}" type="slidenum">
              <a:rPr lang="en-US" smtClean="0"/>
              <a:t>2</a:t>
            </a:fld>
            <a:endParaRPr lang="en-US"/>
          </a:p>
        </p:txBody>
      </p:sp>
    </p:spTree>
    <p:extLst>
      <p:ext uri="{BB962C8B-B14F-4D97-AF65-F5344CB8AC3E}">
        <p14:creationId xmlns:p14="http://schemas.microsoft.com/office/powerpoint/2010/main" val="2228728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1E8E34-DEED-A4E8-FFCE-61894B06E614}"/>
              </a:ext>
            </a:extLst>
          </p:cNvPr>
          <p:cNvSpPr>
            <a:spLocks noGrp="1"/>
          </p:cNvSpPr>
          <p:nvPr>
            <p:ph type="body" idx="1"/>
          </p:nvPr>
        </p:nvSpPr>
        <p:spPr/>
        <p:txBody>
          <a:bodyPr/>
          <a:lstStyle/>
          <a:p>
            <a:r>
              <a:rPr lang="en-US" dirty="0"/>
              <a:t>CQS</a:t>
            </a:r>
          </a:p>
        </p:txBody>
      </p:sp>
      <p:sp>
        <p:nvSpPr>
          <p:cNvPr id="3" name="Content Placeholder 2">
            <a:extLst>
              <a:ext uri="{FF2B5EF4-FFF2-40B4-BE49-F238E27FC236}">
                <a16:creationId xmlns:a16="http://schemas.microsoft.com/office/drawing/2014/main" id="{DEAAF84D-0F79-6BB1-F0F6-373CA223E3B3}"/>
              </a:ext>
            </a:extLst>
          </p:cNvPr>
          <p:cNvSpPr>
            <a:spLocks noGrp="1"/>
          </p:cNvSpPr>
          <p:nvPr>
            <p:ph sz="half" idx="2"/>
          </p:nvPr>
        </p:nvSpPr>
        <p:spPr>
          <a:xfrm>
            <a:off x="1069848" y="2743200"/>
            <a:ext cx="4754880" cy="1762812"/>
          </a:xfrm>
        </p:spPr>
        <p:txBody>
          <a:bodyPr/>
          <a:lstStyle/>
          <a:p>
            <a:r>
              <a:rPr lang="en-US" dirty="0"/>
              <a:t>Command-Query-Separation</a:t>
            </a:r>
          </a:p>
          <a:p>
            <a:r>
              <a:rPr lang="en-US" dirty="0"/>
              <a:t>Split methods into mutations and queries</a:t>
            </a:r>
          </a:p>
          <a:p>
            <a:r>
              <a:rPr lang="en-US" dirty="0"/>
              <a:t>Same data store</a:t>
            </a:r>
          </a:p>
        </p:txBody>
      </p:sp>
      <p:sp>
        <p:nvSpPr>
          <p:cNvPr id="4" name="Text Placeholder 3">
            <a:extLst>
              <a:ext uri="{FF2B5EF4-FFF2-40B4-BE49-F238E27FC236}">
                <a16:creationId xmlns:a16="http://schemas.microsoft.com/office/drawing/2014/main" id="{E30C5069-A0B3-7C13-6DB3-B283C8A3A004}"/>
              </a:ext>
            </a:extLst>
          </p:cNvPr>
          <p:cNvSpPr>
            <a:spLocks noGrp="1"/>
          </p:cNvSpPr>
          <p:nvPr>
            <p:ph type="body" sz="quarter" idx="3"/>
          </p:nvPr>
        </p:nvSpPr>
        <p:spPr/>
        <p:txBody>
          <a:bodyPr/>
          <a:lstStyle/>
          <a:p>
            <a:r>
              <a:rPr lang="en-US" dirty="0"/>
              <a:t>CQRS</a:t>
            </a:r>
          </a:p>
        </p:txBody>
      </p:sp>
      <p:sp>
        <p:nvSpPr>
          <p:cNvPr id="5" name="Content Placeholder 4">
            <a:extLst>
              <a:ext uri="{FF2B5EF4-FFF2-40B4-BE49-F238E27FC236}">
                <a16:creationId xmlns:a16="http://schemas.microsoft.com/office/drawing/2014/main" id="{78983DA0-4908-83C4-2F02-E514AB8316DA}"/>
              </a:ext>
            </a:extLst>
          </p:cNvPr>
          <p:cNvSpPr>
            <a:spLocks noGrp="1"/>
          </p:cNvSpPr>
          <p:nvPr>
            <p:ph sz="quarter" idx="4"/>
          </p:nvPr>
        </p:nvSpPr>
        <p:spPr>
          <a:xfrm>
            <a:off x="6364224" y="2743200"/>
            <a:ext cx="4754880" cy="1998482"/>
          </a:xfrm>
        </p:spPr>
        <p:txBody>
          <a:bodyPr/>
          <a:lstStyle/>
          <a:p>
            <a:r>
              <a:rPr lang="en-US" dirty="0"/>
              <a:t>Command-Query-Responsibility-Segregation</a:t>
            </a:r>
          </a:p>
          <a:p>
            <a:r>
              <a:rPr lang="en-US" dirty="0"/>
              <a:t>Split the entire system into mutations and queries</a:t>
            </a:r>
          </a:p>
          <a:p>
            <a:r>
              <a:rPr lang="en-US" dirty="0"/>
              <a:t>Different data stores or read models</a:t>
            </a:r>
          </a:p>
          <a:p>
            <a:pPr marL="0" indent="0">
              <a:buNone/>
            </a:pPr>
            <a:endParaRPr lang="en-US" dirty="0"/>
          </a:p>
        </p:txBody>
      </p:sp>
      <p:sp>
        <p:nvSpPr>
          <p:cNvPr id="6" name="Title 5">
            <a:extLst>
              <a:ext uri="{FF2B5EF4-FFF2-40B4-BE49-F238E27FC236}">
                <a16:creationId xmlns:a16="http://schemas.microsoft.com/office/drawing/2014/main" id="{503BE452-B5A0-569F-25C1-2BB40316E115}"/>
              </a:ext>
            </a:extLst>
          </p:cNvPr>
          <p:cNvSpPr>
            <a:spLocks noGrp="1"/>
          </p:cNvSpPr>
          <p:nvPr>
            <p:ph type="title"/>
          </p:nvPr>
        </p:nvSpPr>
        <p:spPr/>
        <p:txBody>
          <a:bodyPr/>
          <a:lstStyle/>
          <a:p>
            <a:r>
              <a:rPr lang="en-US" dirty="0"/>
              <a:t>CQS vs </a:t>
            </a:r>
            <a:r>
              <a:rPr lang="en-US" dirty="0" err="1"/>
              <a:t>cqrs</a:t>
            </a:r>
            <a:endParaRPr lang="en-US" dirty="0"/>
          </a:p>
        </p:txBody>
      </p:sp>
      <p:sp>
        <p:nvSpPr>
          <p:cNvPr id="7" name="Footer Placeholder 6">
            <a:extLst>
              <a:ext uri="{FF2B5EF4-FFF2-40B4-BE49-F238E27FC236}">
                <a16:creationId xmlns:a16="http://schemas.microsoft.com/office/drawing/2014/main" id="{F059A067-F7A6-9BF9-1A70-89E8018FDFB7}"/>
              </a:ext>
            </a:extLst>
          </p:cNvPr>
          <p:cNvSpPr>
            <a:spLocks noGrp="1"/>
          </p:cNvSpPr>
          <p:nvPr>
            <p:ph type="ftr" sz="quarter" idx="11"/>
          </p:nvPr>
        </p:nvSpPr>
        <p:spPr/>
        <p:txBody>
          <a:bodyPr/>
          <a:lstStyle/>
          <a:p>
            <a:r>
              <a:rPr lang="en-US"/>
              <a:t>Feature Driven Architecture by Alexander Pabinger</a:t>
            </a:r>
          </a:p>
        </p:txBody>
      </p:sp>
      <p:sp>
        <p:nvSpPr>
          <p:cNvPr id="8" name="Slide Number Placeholder 7">
            <a:extLst>
              <a:ext uri="{FF2B5EF4-FFF2-40B4-BE49-F238E27FC236}">
                <a16:creationId xmlns:a16="http://schemas.microsoft.com/office/drawing/2014/main" id="{305E4D68-B48A-8127-4673-15ED9AB165A1}"/>
              </a:ext>
            </a:extLst>
          </p:cNvPr>
          <p:cNvSpPr>
            <a:spLocks noGrp="1"/>
          </p:cNvSpPr>
          <p:nvPr>
            <p:ph type="sldNum" sz="quarter" idx="12"/>
          </p:nvPr>
        </p:nvSpPr>
        <p:spPr/>
        <p:txBody>
          <a:bodyPr/>
          <a:lstStyle/>
          <a:p>
            <a:fld id="{4FAB73BC-B049-4115-A692-8D63A059BFB8}" type="slidenum">
              <a:rPr lang="en-US" smtClean="0"/>
              <a:t>20</a:t>
            </a:fld>
            <a:endParaRPr lang="en-US"/>
          </a:p>
        </p:txBody>
      </p:sp>
    </p:spTree>
    <p:extLst>
      <p:ext uri="{BB962C8B-B14F-4D97-AF65-F5344CB8AC3E}">
        <p14:creationId xmlns:p14="http://schemas.microsoft.com/office/powerpoint/2010/main" val="1571102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C0C83-C0E2-4AB1-0B93-447616952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B07B0-2F56-5268-8D78-860D01E5C54F}"/>
              </a:ext>
            </a:extLst>
          </p:cNvPr>
          <p:cNvSpPr>
            <a:spLocks noGrp="1"/>
          </p:cNvSpPr>
          <p:nvPr>
            <p:ph type="title"/>
          </p:nvPr>
        </p:nvSpPr>
        <p:spPr/>
        <p:txBody>
          <a:bodyPr/>
          <a:lstStyle/>
          <a:p>
            <a:r>
              <a:rPr lang="en-US" dirty="0"/>
              <a:t>5C Design</a:t>
            </a:r>
          </a:p>
        </p:txBody>
      </p:sp>
      <p:sp>
        <p:nvSpPr>
          <p:cNvPr id="3" name="Content Placeholder 2">
            <a:extLst>
              <a:ext uri="{FF2B5EF4-FFF2-40B4-BE49-F238E27FC236}">
                <a16:creationId xmlns:a16="http://schemas.microsoft.com/office/drawing/2014/main" id="{CE83C38A-F3E4-2D5B-D14F-4D3BE94946E3}"/>
              </a:ext>
            </a:extLst>
          </p:cNvPr>
          <p:cNvSpPr>
            <a:spLocks noGrp="1"/>
          </p:cNvSpPr>
          <p:nvPr>
            <p:ph idx="1"/>
          </p:nvPr>
        </p:nvSpPr>
        <p:spPr/>
        <p:txBody>
          <a:bodyPr/>
          <a:lstStyle/>
          <a:p>
            <a:endParaRPr lang="en-US" dirty="0"/>
          </a:p>
          <a:p>
            <a:r>
              <a:rPr lang="en-US" dirty="0"/>
              <a:t>Not for compilers or interpreters, they don’t care.</a:t>
            </a:r>
          </a:p>
          <a:p>
            <a:r>
              <a:rPr lang="en-US" dirty="0"/>
              <a:t>Aimed to split software in small parts for human beings to understand the system and keep it maintainable</a:t>
            </a:r>
          </a:p>
          <a:p>
            <a:endParaRPr lang="en-US" dirty="0"/>
          </a:p>
          <a:p>
            <a:endParaRPr lang="en-US" dirty="0"/>
          </a:p>
          <a:p>
            <a:endParaRPr lang="en-US" dirty="0"/>
          </a:p>
        </p:txBody>
      </p:sp>
      <p:graphicFrame>
        <p:nvGraphicFramePr>
          <p:cNvPr id="4" name="Diagram 3">
            <a:extLst>
              <a:ext uri="{FF2B5EF4-FFF2-40B4-BE49-F238E27FC236}">
                <a16:creationId xmlns:a16="http://schemas.microsoft.com/office/drawing/2014/main" id="{8DC4580D-A71C-7C1B-85FF-1B8FFC0BC3BD}"/>
              </a:ext>
            </a:extLst>
          </p:cNvPr>
          <p:cNvGraphicFramePr/>
          <p:nvPr>
            <p:extLst>
              <p:ext uri="{D42A27DB-BD31-4B8C-83A1-F6EECF244321}">
                <p14:modId xmlns:p14="http://schemas.microsoft.com/office/powerpoint/2010/main" val="2693412619"/>
              </p:ext>
            </p:extLst>
          </p:nvPr>
        </p:nvGraphicFramePr>
        <p:xfrm>
          <a:off x="1721607" y="2837803"/>
          <a:ext cx="8128000" cy="401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93BB949-0812-5A1D-5CD1-5ABFAC2E6A47}"/>
              </a:ext>
            </a:extLst>
          </p:cNvPr>
          <p:cNvSpPr txBox="1"/>
          <p:nvPr/>
        </p:nvSpPr>
        <p:spPr>
          <a:xfrm>
            <a:off x="1088136" y="6514798"/>
            <a:ext cx="7045693" cy="246221"/>
          </a:xfrm>
          <a:prstGeom prst="rect">
            <a:avLst/>
          </a:prstGeom>
          <a:noFill/>
        </p:spPr>
        <p:txBody>
          <a:bodyPr wrap="square" rtlCol="0">
            <a:spAutoFit/>
          </a:bodyPr>
          <a:lstStyle/>
          <a:p>
            <a:r>
              <a:rPr lang="en-US" sz="1000" i="1" dirty="0"/>
              <a:t>source: </a:t>
            </a:r>
            <a:r>
              <a:rPr lang="en-US" sz="1000" i="1" dirty="0" err="1"/>
              <a:t>Modulare</a:t>
            </a:r>
            <a:r>
              <a:rPr lang="en-US" sz="1000" i="1" dirty="0"/>
              <a:t> </a:t>
            </a:r>
            <a:r>
              <a:rPr lang="en-US" sz="1000" i="1" dirty="0" err="1"/>
              <a:t>Softwarearchitektur</a:t>
            </a:r>
            <a:r>
              <a:rPr lang="en-US" sz="1000" i="1" dirty="0"/>
              <a:t> (Herbert </a:t>
            </a:r>
            <a:r>
              <a:rPr lang="en-US" sz="1000" i="1" dirty="0" err="1"/>
              <a:t>Dowalil</a:t>
            </a:r>
            <a:r>
              <a:rPr lang="en-US" sz="1000" i="1" dirty="0"/>
              <a:t>) - </a:t>
            </a:r>
            <a:r>
              <a:rPr lang="en-US" sz="1000" i="1" dirty="0">
                <a:hlinkClick r:id="rId8"/>
              </a:rPr>
              <a:t>https://5c-design.info/</a:t>
            </a:r>
            <a:r>
              <a:rPr lang="en-US" sz="1000" i="1" dirty="0"/>
              <a:t> </a:t>
            </a:r>
          </a:p>
        </p:txBody>
      </p:sp>
      <p:sp>
        <p:nvSpPr>
          <p:cNvPr id="6" name="Footer Placeholder 5">
            <a:extLst>
              <a:ext uri="{FF2B5EF4-FFF2-40B4-BE49-F238E27FC236}">
                <a16:creationId xmlns:a16="http://schemas.microsoft.com/office/drawing/2014/main" id="{C517EEE6-4B82-4516-9CA1-BAF50A0F84C9}"/>
              </a:ext>
            </a:extLst>
          </p:cNvPr>
          <p:cNvSpPr>
            <a:spLocks noGrp="1"/>
          </p:cNvSpPr>
          <p:nvPr>
            <p:ph type="ftr" sz="quarter" idx="11"/>
          </p:nvPr>
        </p:nvSpPr>
        <p:spPr/>
        <p:txBody>
          <a:bodyPr/>
          <a:lstStyle/>
          <a:p>
            <a:r>
              <a:rPr lang="en-US"/>
              <a:t>Feature Driven Architecture by Alexander Pabinger</a:t>
            </a:r>
          </a:p>
        </p:txBody>
      </p:sp>
      <p:sp>
        <p:nvSpPr>
          <p:cNvPr id="7" name="Slide Number Placeholder 6">
            <a:extLst>
              <a:ext uri="{FF2B5EF4-FFF2-40B4-BE49-F238E27FC236}">
                <a16:creationId xmlns:a16="http://schemas.microsoft.com/office/drawing/2014/main" id="{A05DA94D-6B58-E0D4-92F7-05BF585F223D}"/>
              </a:ext>
            </a:extLst>
          </p:cNvPr>
          <p:cNvSpPr>
            <a:spLocks noGrp="1"/>
          </p:cNvSpPr>
          <p:nvPr>
            <p:ph type="sldNum" sz="quarter" idx="12"/>
          </p:nvPr>
        </p:nvSpPr>
        <p:spPr/>
        <p:txBody>
          <a:bodyPr/>
          <a:lstStyle/>
          <a:p>
            <a:fld id="{4FAB73BC-B049-4115-A692-8D63A059BFB8}" type="slidenum">
              <a:rPr lang="en-US" smtClean="0"/>
              <a:t>21</a:t>
            </a:fld>
            <a:endParaRPr lang="en-US"/>
          </a:p>
        </p:txBody>
      </p:sp>
    </p:spTree>
    <p:extLst>
      <p:ext uri="{BB962C8B-B14F-4D97-AF65-F5344CB8AC3E}">
        <p14:creationId xmlns:p14="http://schemas.microsoft.com/office/powerpoint/2010/main" val="72707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87A03-9BE9-9F84-1DCB-CFFBB0DE61EE}"/>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C932F203-0FDE-087A-0772-D61D7819E08A}"/>
              </a:ext>
            </a:extLst>
          </p:cNvPr>
          <p:cNvSpPr>
            <a:spLocks noGrp="1"/>
          </p:cNvSpPr>
          <p:nvPr>
            <p:ph type="body" idx="1"/>
          </p:nvPr>
        </p:nvSpPr>
        <p:spPr/>
        <p:txBody>
          <a:bodyPr/>
          <a:lstStyle/>
          <a:p>
            <a:r>
              <a:rPr lang="en-US" dirty="0"/>
              <a:t>Horizontal</a:t>
            </a:r>
          </a:p>
        </p:txBody>
      </p:sp>
      <p:sp>
        <p:nvSpPr>
          <p:cNvPr id="8" name="Text Placeholder 7">
            <a:extLst>
              <a:ext uri="{FF2B5EF4-FFF2-40B4-BE49-F238E27FC236}">
                <a16:creationId xmlns:a16="http://schemas.microsoft.com/office/drawing/2014/main" id="{ACC47A5C-B635-CD7D-BE38-83B40F6364B0}"/>
              </a:ext>
            </a:extLst>
          </p:cNvPr>
          <p:cNvSpPr>
            <a:spLocks noGrp="1"/>
          </p:cNvSpPr>
          <p:nvPr>
            <p:ph type="body" sz="quarter" idx="3"/>
          </p:nvPr>
        </p:nvSpPr>
        <p:spPr/>
        <p:txBody>
          <a:bodyPr/>
          <a:lstStyle/>
          <a:p>
            <a:r>
              <a:rPr lang="en-US" dirty="0"/>
              <a:t>Vertical</a:t>
            </a:r>
          </a:p>
        </p:txBody>
      </p:sp>
      <p:sp>
        <p:nvSpPr>
          <p:cNvPr id="2" name="Title 1">
            <a:extLst>
              <a:ext uri="{FF2B5EF4-FFF2-40B4-BE49-F238E27FC236}">
                <a16:creationId xmlns:a16="http://schemas.microsoft.com/office/drawing/2014/main" id="{8003C951-DA01-F743-3FE6-8739F560105C}"/>
              </a:ext>
            </a:extLst>
          </p:cNvPr>
          <p:cNvSpPr>
            <a:spLocks noGrp="1"/>
          </p:cNvSpPr>
          <p:nvPr>
            <p:ph type="title"/>
          </p:nvPr>
        </p:nvSpPr>
        <p:spPr/>
        <p:txBody>
          <a:bodyPr/>
          <a:lstStyle/>
          <a:p>
            <a:r>
              <a:rPr lang="en-US" dirty="0"/>
              <a:t>5C Design | CUT</a:t>
            </a:r>
          </a:p>
        </p:txBody>
      </p:sp>
      <p:sp>
        <p:nvSpPr>
          <p:cNvPr id="5" name="Rounded Rectangle 4">
            <a:extLst>
              <a:ext uri="{FF2B5EF4-FFF2-40B4-BE49-F238E27FC236}">
                <a16:creationId xmlns:a16="http://schemas.microsoft.com/office/drawing/2014/main" id="{9C086313-073F-CB71-C8EC-136EE137AC4D}"/>
              </a:ext>
            </a:extLst>
          </p:cNvPr>
          <p:cNvSpPr/>
          <p:nvPr/>
        </p:nvSpPr>
        <p:spPr>
          <a:xfrm>
            <a:off x="1707719" y="3263318"/>
            <a:ext cx="3473042" cy="562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B21E715-E8D6-0A9B-C453-60779BFDEE21}"/>
              </a:ext>
            </a:extLst>
          </p:cNvPr>
          <p:cNvSpPr/>
          <p:nvPr/>
        </p:nvSpPr>
        <p:spPr>
          <a:xfrm>
            <a:off x="1707719" y="4064467"/>
            <a:ext cx="3473042" cy="562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3C57998-4E33-0A1E-65FD-8322DF5F12A5}"/>
              </a:ext>
            </a:extLst>
          </p:cNvPr>
          <p:cNvSpPr/>
          <p:nvPr/>
        </p:nvSpPr>
        <p:spPr>
          <a:xfrm>
            <a:off x="1707719" y="4865616"/>
            <a:ext cx="3473042" cy="562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46AB1DC-A0CA-1C34-51B4-9D876AA5156F}"/>
              </a:ext>
            </a:extLst>
          </p:cNvPr>
          <p:cNvSpPr/>
          <p:nvPr/>
        </p:nvSpPr>
        <p:spPr>
          <a:xfrm>
            <a:off x="7005143" y="3263318"/>
            <a:ext cx="830174" cy="216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FAF033B-1A2B-974C-C324-C418D77E9A7A}"/>
              </a:ext>
            </a:extLst>
          </p:cNvPr>
          <p:cNvSpPr/>
          <p:nvPr/>
        </p:nvSpPr>
        <p:spPr>
          <a:xfrm>
            <a:off x="9648011" y="3263318"/>
            <a:ext cx="830174" cy="216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F00EE31-6705-F1CE-CB18-D11040B3CFE0}"/>
              </a:ext>
            </a:extLst>
          </p:cNvPr>
          <p:cNvSpPr/>
          <p:nvPr/>
        </p:nvSpPr>
        <p:spPr>
          <a:xfrm>
            <a:off x="8326577" y="3263318"/>
            <a:ext cx="830174" cy="216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7D0561B-36D5-6B44-390C-A520805BF346}"/>
              </a:ext>
            </a:extLst>
          </p:cNvPr>
          <p:cNvSpPr txBox="1"/>
          <p:nvPr/>
        </p:nvSpPr>
        <p:spPr>
          <a:xfrm>
            <a:off x="1707719" y="2902591"/>
            <a:ext cx="1071768" cy="338554"/>
          </a:xfrm>
          <a:prstGeom prst="rect">
            <a:avLst/>
          </a:prstGeom>
          <a:noFill/>
        </p:spPr>
        <p:txBody>
          <a:bodyPr wrap="none" rtlCol="0">
            <a:spAutoFit/>
          </a:bodyPr>
          <a:lstStyle/>
          <a:p>
            <a:r>
              <a:rPr lang="en-US" sz="1600" dirty="0"/>
              <a:t>Feature A</a:t>
            </a:r>
          </a:p>
        </p:txBody>
      </p:sp>
      <p:sp>
        <p:nvSpPr>
          <p:cNvPr id="17" name="TextBox 16">
            <a:extLst>
              <a:ext uri="{FF2B5EF4-FFF2-40B4-BE49-F238E27FC236}">
                <a16:creationId xmlns:a16="http://schemas.microsoft.com/office/drawing/2014/main" id="{6A10D0F2-9A8D-7B37-0360-4C57977057BD}"/>
              </a:ext>
            </a:extLst>
          </p:cNvPr>
          <p:cNvSpPr txBox="1"/>
          <p:nvPr/>
        </p:nvSpPr>
        <p:spPr>
          <a:xfrm>
            <a:off x="2899016" y="2902591"/>
            <a:ext cx="1049326" cy="338554"/>
          </a:xfrm>
          <a:prstGeom prst="rect">
            <a:avLst/>
          </a:prstGeom>
          <a:noFill/>
        </p:spPr>
        <p:txBody>
          <a:bodyPr wrap="none" rtlCol="0">
            <a:spAutoFit/>
          </a:bodyPr>
          <a:lstStyle/>
          <a:p>
            <a:r>
              <a:rPr lang="en-US" sz="1600" dirty="0"/>
              <a:t>Feature B</a:t>
            </a:r>
          </a:p>
        </p:txBody>
      </p:sp>
      <p:sp>
        <p:nvSpPr>
          <p:cNvPr id="18" name="TextBox 17">
            <a:extLst>
              <a:ext uri="{FF2B5EF4-FFF2-40B4-BE49-F238E27FC236}">
                <a16:creationId xmlns:a16="http://schemas.microsoft.com/office/drawing/2014/main" id="{B9B94C8E-076E-DCF6-42B5-ABBAF17EBA03}"/>
              </a:ext>
            </a:extLst>
          </p:cNvPr>
          <p:cNvSpPr txBox="1"/>
          <p:nvPr/>
        </p:nvSpPr>
        <p:spPr>
          <a:xfrm>
            <a:off x="4090314" y="2902591"/>
            <a:ext cx="1084592" cy="338554"/>
          </a:xfrm>
          <a:prstGeom prst="rect">
            <a:avLst/>
          </a:prstGeom>
          <a:noFill/>
        </p:spPr>
        <p:txBody>
          <a:bodyPr wrap="none" rtlCol="0">
            <a:spAutoFit/>
          </a:bodyPr>
          <a:lstStyle/>
          <a:p>
            <a:r>
              <a:rPr lang="en-US" sz="1600" dirty="0"/>
              <a:t>Feature C</a:t>
            </a:r>
          </a:p>
        </p:txBody>
      </p:sp>
      <p:sp>
        <p:nvSpPr>
          <p:cNvPr id="19" name="TextBox 18">
            <a:extLst>
              <a:ext uri="{FF2B5EF4-FFF2-40B4-BE49-F238E27FC236}">
                <a16:creationId xmlns:a16="http://schemas.microsoft.com/office/drawing/2014/main" id="{9EF2DBDF-A564-3167-080C-630FC1B37500}"/>
              </a:ext>
            </a:extLst>
          </p:cNvPr>
          <p:cNvSpPr txBox="1"/>
          <p:nvPr/>
        </p:nvSpPr>
        <p:spPr>
          <a:xfrm>
            <a:off x="1216459" y="3375672"/>
            <a:ext cx="388248" cy="338554"/>
          </a:xfrm>
          <a:prstGeom prst="rect">
            <a:avLst/>
          </a:prstGeom>
          <a:noFill/>
        </p:spPr>
        <p:txBody>
          <a:bodyPr wrap="none" rtlCol="0">
            <a:spAutoFit/>
          </a:bodyPr>
          <a:lstStyle/>
          <a:p>
            <a:r>
              <a:rPr lang="en-US" sz="1600" dirty="0"/>
              <a:t>UI</a:t>
            </a:r>
          </a:p>
        </p:txBody>
      </p:sp>
      <p:sp>
        <p:nvSpPr>
          <p:cNvPr id="20" name="TextBox 19">
            <a:extLst>
              <a:ext uri="{FF2B5EF4-FFF2-40B4-BE49-F238E27FC236}">
                <a16:creationId xmlns:a16="http://schemas.microsoft.com/office/drawing/2014/main" id="{91F306EA-3BE3-6B16-09E7-3AC100AA98A9}"/>
              </a:ext>
            </a:extLst>
          </p:cNvPr>
          <p:cNvSpPr txBox="1"/>
          <p:nvPr/>
        </p:nvSpPr>
        <p:spPr>
          <a:xfrm>
            <a:off x="814654" y="4169665"/>
            <a:ext cx="893065" cy="338554"/>
          </a:xfrm>
          <a:prstGeom prst="rect">
            <a:avLst/>
          </a:prstGeom>
          <a:noFill/>
        </p:spPr>
        <p:txBody>
          <a:bodyPr wrap="none" rtlCol="0">
            <a:spAutoFit/>
          </a:bodyPr>
          <a:lstStyle/>
          <a:p>
            <a:r>
              <a:rPr lang="en-US" sz="1600" dirty="0"/>
              <a:t>Service</a:t>
            </a:r>
          </a:p>
        </p:txBody>
      </p:sp>
      <p:sp>
        <p:nvSpPr>
          <p:cNvPr id="21" name="TextBox 20">
            <a:extLst>
              <a:ext uri="{FF2B5EF4-FFF2-40B4-BE49-F238E27FC236}">
                <a16:creationId xmlns:a16="http://schemas.microsoft.com/office/drawing/2014/main" id="{0436AE72-A9EE-E229-ABAB-880EF5EAE6C7}"/>
              </a:ext>
            </a:extLst>
          </p:cNvPr>
          <p:cNvSpPr txBox="1"/>
          <p:nvPr/>
        </p:nvSpPr>
        <p:spPr>
          <a:xfrm>
            <a:off x="1150737" y="4977370"/>
            <a:ext cx="453970" cy="338554"/>
          </a:xfrm>
          <a:prstGeom prst="rect">
            <a:avLst/>
          </a:prstGeom>
          <a:noFill/>
        </p:spPr>
        <p:txBody>
          <a:bodyPr wrap="none" rtlCol="0">
            <a:spAutoFit/>
          </a:bodyPr>
          <a:lstStyle/>
          <a:p>
            <a:r>
              <a:rPr lang="en-US" sz="1600" dirty="0"/>
              <a:t>DB</a:t>
            </a:r>
          </a:p>
        </p:txBody>
      </p:sp>
      <p:cxnSp>
        <p:nvCxnSpPr>
          <p:cNvPr id="23" name="Straight Connector 22">
            <a:extLst>
              <a:ext uri="{FF2B5EF4-FFF2-40B4-BE49-F238E27FC236}">
                <a16:creationId xmlns:a16="http://schemas.microsoft.com/office/drawing/2014/main" id="{41500FB0-B697-011A-C4D7-874615AF167F}"/>
              </a:ext>
            </a:extLst>
          </p:cNvPr>
          <p:cNvCxnSpPr>
            <a:cxnSpLocks/>
          </p:cNvCxnSpPr>
          <p:nvPr/>
        </p:nvCxnSpPr>
        <p:spPr>
          <a:xfrm>
            <a:off x="6509857" y="3947789"/>
            <a:ext cx="44595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A87095C-8C39-60CF-F12E-73BDAA3EE84E}"/>
              </a:ext>
            </a:extLst>
          </p:cNvPr>
          <p:cNvCxnSpPr>
            <a:cxnSpLocks/>
          </p:cNvCxnSpPr>
          <p:nvPr/>
        </p:nvCxnSpPr>
        <p:spPr>
          <a:xfrm>
            <a:off x="6509857" y="4804864"/>
            <a:ext cx="44595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D3DF23D-83DF-0EC7-8D09-78BAF1006E15}"/>
              </a:ext>
            </a:extLst>
          </p:cNvPr>
          <p:cNvSpPr txBox="1"/>
          <p:nvPr/>
        </p:nvSpPr>
        <p:spPr>
          <a:xfrm>
            <a:off x="6884346" y="2830465"/>
            <a:ext cx="1071768" cy="338554"/>
          </a:xfrm>
          <a:prstGeom prst="rect">
            <a:avLst/>
          </a:prstGeom>
          <a:noFill/>
        </p:spPr>
        <p:txBody>
          <a:bodyPr wrap="none" rtlCol="0">
            <a:spAutoFit/>
          </a:bodyPr>
          <a:lstStyle/>
          <a:p>
            <a:r>
              <a:rPr lang="en-US" sz="1600" dirty="0"/>
              <a:t>Feature A</a:t>
            </a:r>
          </a:p>
        </p:txBody>
      </p:sp>
      <p:sp>
        <p:nvSpPr>
          <p:cNvPr id="27" name="TextBox 26">
            <a:extLst>
              <a:ext uri="{FF2B5EF4-FFF2-40B4-BE49-F238E27FC236}">
                <a16:creationId xmlns:a16="http://schemas.microsoft.com/office/drawing/2014/main" id="{4C047DAC-CD5D-CA8E-7554-C3A61378BB26}"/>
              </a:ext>
            </a:extLst>
          </p:cNvPr>
          <p:cNvSpPr txBox="1"/>
          <p:nvPr/>
        </p:nvSpPr>
        <p:spPr>
          <a:xfrm>
            <a:off x="8213575" y="2840351"/>
            <a:ext cx="1049326" cy="338554"/>
          </a:xfrm>
          <a:prstGeom prst="rect">
            <a:avLst/>
          </a:prstGeom>
          <a:noFill/>
        </p:spPr>
        <p:txBody>
          <a:bodyPr wrap="none" rtlCol="0">
            <a:spAutoFit/>
          </a:bodyPr>
          <a:lstStyle/>
          <a:p>
            <a:r>
              <a:rPr lang="en-US" sz="1600" dirty="0"/>
              <a:t>Feature B</a:t>
            </a:r>
          </a:p>
        </p:txBody>
      </p:sp>
      <p:sp>
        <p:nvSpPr>
          <p:cNvPr id="28" name="TextBox 27">
            <a:extLst>
              <a:ext uri="{FF2B5EF4-FFF2-40B4-BE49-F238E27FC236}">
                <a16:creationId xmlns:a16="http://schemas.microsoft.com/office/drawing/2014/main" id="{7B73F565-A27E-0F26-FBB2-0087F666CAE3}"/>
              </a:ext>
            </a:extLst>
          </p:cNvPr>
          <p:cNvSpPr txBox="1"/>
          <p:nvPr/>
        </p:nvSpPr>
        <p:spPr>
          <a:xfrm>
            <a:off x="9494320" y="2840351"/>
            <a:ext cx="1084592" cy="338554"/>
          </a:xfrm>
          <a:prstGeom prst="rect">
            <a:avLst/>
          </a:prstGeom>
          <a:noFill/>
        </p:spPr>
        <p:txBody>
          <a:bodyPr wrap="none" rtlCol="0">
            <a:spAutoFit/>
          </a:bodyPr>
          <a:lstStyle/>
          <a:p>
            <a:r>
              <a:rPr lang="en-US" sz="1600" dirty="0"/>
              <a:t>Feature C</a:t>
            </a:r>
          </a:p>
        </p:txBody>
      </p:sp>
      <p:sp>
        <p:nvSpPr>
          <p:cNvPr id="4" name="Footer Placeholder 3">
            <a:extLst>
              <a:ext uri="{FF2B5EF4-FFF2-40B4-BE49-F238E27FC236}">
                <a16:creationId xmlns:a16="http://schemas.microsoft.com/office/drawing/2014/main" id="{4013399B-23A2-C983-CC9B-968C3961B512}"/>
              </a:ext>
            </a:extLst>
          </p:cNvPr>
          <p:cNvSpPr>
            <a:spLocks noGrp="1"/>
          </p:cNvSpPr>
          <p:nvPr>
            <p:ph type="ftr" sz="quarter" idx="11"/>
          </p:nvPr>
        </p:nvSpPr>
        <p:spPr/>
        <p:txBody>
          <a:bodyPr/>
          <a:lstStyle/>
          <a:p>
            <a:r>
              <a:rPr lang="en-US"/>
              <a:t>Feature Driven Architecture by Alexander Pabinger</a:t>
            </a:r>
          </a:p>
        </p:txBody>
      </p:sp>
      <p:sp>
        <p:nvSpPr>
          <p:cNvPr id="7" name="Slide Number Placeholder 6">
            <a:extLst>
              <a:ext uri="{FF2B5EF4-FFF2-40B4-BE49-F238E27FC236}">
                <a16:creationId xmlns:a16="http://schemas.microsoft.com/office/drawing/2014/main" id="{91C1509D-6107-CE38-7F86-86282A5225AA}"/>
              </a:ext>
            </a:extLst>
          </p:cNvPr>
          <p:cNvSpPr>
            <a:spLocks noGrp="1"/>
          </p:cNvSpPr>
          <p:nvPr>
            <p:ph type="sldNum" sz="quarter" idx="12"/>
          </p:nvPr>
        </p:nvSpPr>
        <p:spPr/>
        <p:txBody>
          <a:bodyPr/>
          <a:lstStyle/>
          <a:p>
            <a:fld id="{4FAB73BC-B049-4115-A692-8D63A059BFB8}" type="slidenum">
              <a:rPr lang="en-US" smtClean="0"/>
              <a:t>22</a:t>
            </a:fld>
            <a:endParaRPr lang="en-US"/>
          </a:p>
        </p:txBody>
      </p:sp>
      <p:sp>
        <p:nvSpPr>
          <p:cNvPr id="9" name="TextBox 8">
            <a:extLst>
              <a:ext uri="{FF2B5EF4-FFF2-40B4-BE49-F238E27FC236}">
                <a16:creationId xmlns:a16="http://schemas.microsoft.com/office/drawing/2014/main" id="{23502367-7B1F-7262-45F9-1A8B273DA0EC}"/>
              </a:ext>
            </a:extLst>
          </p:cNvPr>
          <p:cNvSpPr txBox="1"/>
          <p:nvPr/>
        </p:nvSpPr>
        <p:spPr>
          <a:xfrm>
            <a:off x="1088136" y="6514798"/>
            <a:ext cx="7045693" cy="246221"/>
          </a:xfrm>
          <a:prstGeom prst="rect">
            <a:avLst/>
          </a:prstGeom>
          <a:noFill/>
        </p:spPr>
        <p:txBody>
          <a:bodyPr wrap="square" rtlCol="0">
            <a:spAutoFit/>
          </a:bodyPr>
          <a:lstStyle/>
          <a:p>
            <a:r>
              <a:rPr lang="en-US" sz="1000" i="1" dirty="0"/>
              <a:t>source: </a:t>
            </a:r>
            <a:r>
              <a:rPr lang="en-US" sz="1000" i="1" dirty="0" err="1"/>
              <a:t>Modulare</a:t>
            </a:r>
            <a:r>
              <a:rPr lang="en-US" sz="1000" i="1" dirty="0"/>
              <a:t> </a:t>
            </a:r>
            <a:r>
              <a:rPr lang="en-US" sz="1000" i="1" dirty="0" err="1"/>
              <a:t>Softwarearchitektur</a:t>
            </a:r>
            <a:r>
              <a:rPr lang="en-US" sz="1000" i="1" dirty="0"/>
              <a:t> (Herbert </a:t>
            </a:r>
            <a:r>
              <a:rPr lang="en-US" sz="1000" i="1" dirty="0" err="1"/>
              <a:t>Dowalil</a:t>
            </a:r>
            <a:r>
              <a:rPr lang="en-US" sz="1000" i="1" dirty="0"/>
              <a:t>) - </a:t>
            </a:r>
            <a:r>
              <a:rPr lang="en-US" sz="1000" i="1" dirty="0">
                <a:hlinkClick r:id="rId2"/>
              </a:rPr>
              <a:t>https://5c-design.info/</a:t>
            </a:r>
            <a:r>
              <a:rPr lang="en-US" sz="1000" i="1" dirty="0"/>
              <a:t> </a:t>
            </a:r>
          </a:p>
        </p:txBody>
      </p:sp>
    </p:spTree>
    <p:extLst>
      <p:ext uri="{BB962C8B-B14F-4D97-AF65-F5344CB8AC3E}">
        <p14:creationId xmlns:p14="http://schemas.microsoft.com/office/powerpoint/2010/main" val="1041397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531EF-7A52-BB36-53D3-93FB916B6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8C5EF-7506-8DEB-D434-BF3C0537D689}"/>
              </a:ext>
            </a:extLst>
          </p:cNvPr>
          <p:cNvSpPr>
            <a:spLocks noGrp="1"/>
          </p:cNvSpPr>
          <p:nvPr>
            <p:ph type="title"/>
          </p:nvPr>
        </p:nvSpPr>
        <p:spPr/>
        <p:txBody>
          <a:bodyPr/>
          <a:lstStyle/>
          <a:p>
            <a:r>
              <a:rPr lang="en-US" dirty="0"/>
              <a:t>Vertical CUT = VERTICAL slices</a:t>
            </a:r>
          </a:p>
        </p:txBody>
      </p:sp>
      <p:sp>
        <p:nvSpPr>
          <p:cNvPr id="3" name="Content Placeholder 2">
            <a:extLst>
              <a:ext uri="{FF2B5EF4-FFF2-40B4-BE49-F238E27FC236}">
                <a16:creationId xmlns:a16="http://schemas.microsoft.com/office/drawing/2014/main" id="{AA3B6543-7AAC-752C-F086-19B5139C3CE7}"/>
              </a:ext>
            </a:extLst>
          </p:cNvPr>
          <p:cNvSpPr>
            <a:spLocks noGrp="1"/>
          </p:cNvSpPr>
          <p:nvPr>
            <p:ph idx="1"/>
          </p:nvPr>
        </p:nvSpPr>
        <p:spPr/>
        <p:txBody>
          <a:bodyPr/>
          <a:lstStyle/>
          <a:p>
            <a:r>
              <a:rPr lang="en-US" dirty="0"/>
              <a:t>Vertical slice = Use Case</a:t>
            </a:r>
          </a:p>
          <a:p>
            <a:r>
              <a:rPr lang="en-US" dirty="0"/>
              <a:t>Build business capabilities</a:t>
            </a:r>
          </a:p>
          <a:p>
            <a:r>
              <a:rPr lang="en-US" dirty="0"/>
              <a:t>Group classes, methods, files per feature</a:t>
            </a:r>
          </a:p>
          <a:p>
            <a:r>
              <a:rPr lang="en-US" dirty="0"/>
              <a:t>Contains all code to fulfill a feature</a:t>
            </a:r>
          </a:p>
          <a:p>
            <a:r>
              <a:rPr lang="en-US" dirty="0"/>
              <a:t>May share code: Services, Domain, DTOs</a:t>
            </a:r>
          </a:p>
          <a:p>
            <a:r>
              <a:rPr lang="en-US" dirty="0"/>
              <a:t>Not to confuse with Clean or Onion Architecture: Coupling vs Cohesion</a:t>
            </a:r>
          </a:p>
          <a:p>
            <a:endParaRPr lang="en-US" dirty="0"/>
          </a:p>
        </p:txBody>
      </p:sp>
      <p:sp>
        <p:nvSpPr>
          <p:cNvPr id="4" name="Footer Placeholder 3">
            <a:extLst>
              <a:ext uri="{FF2B5EF4-FFF2-40B4-BE49-F238E27FC236}">
                <a16:creationId xmlns:a16="http://schemas.microsoft.com/office/drawing/2014/main" id="{2D5A6BA4-21B3-D8D1-2206-5AF1599C816C}"/>
              </a:ext>
            </a:extLst>
          </p:cNvPr>
          <p:cNvSpPr>
            <a:spLocks noGrp="1"/>
          </p:cNvSpPr>
          <p:nvPr>
            <p:ph type="ftr" sz="quarter" idx="11"/>
          </p:nvPr>
        </p:nvSpPr>
        <p:spPr/>
        <p:txBody>
          <a:bodyPr/>
          <a:lstStyle/>
          <a:p>
            <a:r>
              <a:rPr lang="en-US"/>
              <a:t>Feature Driven Architecture by Alexander Pabinger</a:t>
            </a:r>
          </a:p>
        </p:txBody>
      </p:sp>
      <p:sp>
        <p:nvSpPr>
          <p:cNvPr id="5" name="Slide Number Placeholder 4">
            <a:extLst>
              <a:ext uri="{FF2B5EF4-FFF2-40B4-BE49-F238E27FC236}">
                <a16:creationId xmlns:a16="http://schemas.microsoft.com/office/drawing/2014/main" id="{9B7485E9-F000-6787-236E-F41FF14226AC}"/>
              </a:ext>
            </a:extLst>
          </p:cNvPr>
          <p:cNvSpPr>
            <a:spLocks noGrp="1"/>
          </p:cNvSpPr>
          <p:nvPr>
            <p:ph type="sldNum" sz="quarter" idx="12"/>
          </p:nvPr>
        </p:nvSpPr>
        <p:spPr/>
        <p:txBody>
          <a:bodyPr/>
          <a:lstStyle/>
          <a:p>
            <a:fld id="{4FAB73BC-B049-4115-A692-8D63A059BFB8}" type="slidenum">
              <a:rPr lang="en-US" smtClean="0"/>
              <a:t>23</a:t>
            </a:fld>
            <a:endParaRPr lang="en-US"/>
          </a:p>
        </p:txBody>
      </p:sp>
    </p:spTree>
    <p:extLst>
      <p:ext uri="{BB962C8B-B14F-4D97-AF65-F5344CB8AC3E}">
        <p14:creationId xmlns:p14="http://schemas.microsoft.com/office/powerpoint/2010/main" val="12219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CAADAC-D7B6-F794-56C6-DFCA448A5D7C}"/>
              </a:ext>
            </a:extLst>
          </p:cNvPr>
          <p:cNvSpPr>
            <a:spLocks noGrp="1"/>
          </p:cNvSpPr>
          <p:nvPr>
            <p:ph type="body" idx="1"/>
          </p:nvPr>
        </p:nvSpPr>
        <p:spPr/>
        <p:txBody>
          <a:bodyPr/>
          <a:lstStyle/>
          <a:p>
            <a:r>
              <a:rPr lang="en-US" dirty="0"/>
              <a:t>PROS</a:t>
            </a:r>
          </a:p>
        </p:txBody>
      </p:sp>
      <p:sp>
        <p:nvSpPr>
          <p:cNvPr id="3" name="Content Placeholder 2">
            <a:extLst>
              <a:ext uri="{FF2B5EF4-FFF2-40B4-BE49-F238E27FC236}">
                <a16:creationId xmlns:a16="http://schemas.microsoft.com/office/drawing/2014/main" id="{AF74070B-4CDB-4B0A-F2FB-945099D83C21}"/>
              </a:ext>
            </a:extLst>
          </p:cNvPr>
          <p:cNvSpPr>
            <a:spLocks noGrp="1"/>
          </p:cNvSpPr>
          <p:nvPr>
            <p:ph sz="half" idx="2"/>
          </p:nvPr>
        </p:nvSpPr>
        <p:spPr/>
        <p:txBody>
          <a:bodyPr>
            <a:normAutofit lnSpcReduction="10000"/>
          </a:bodyPr>
          <a:lstStyle/>
          <a:p>
            <a:r>
              <a:rPr lang="en-US" dirty="0"/>
              <a:t>Improved cohesion</a:t>
            </a:r>
          </a:p>
          <a:p>
            <a:r>
              <a:rPr lang="en-US" dirty="0"/>
              <a:t>Easy to extend or update features</a:t>
            </a:r>
          </a:p>
          <a:p>
            <a:r>
              <a:rPr lang="en-US" dirty="0"/>
              <a:t>Less likely that features impact other features</a:t>
            </a:r>
          </a:p>
          <a:p>
            <a:r>
              <a:rPr lang="en-US" dirty="0"/>
              <a:t>Use the same programming model as always (no pub/sub, messaging, etc. needed)</a:t>
            </a:r>
          </a:p>
          <a:p>
            <a:r>
              <a:rPr lang="en-US" dirty="0"/>
              <a:t>Infrequent Merge Conflicts</a:t>
            </a:r>
          </a:p>
          <a:p>
            <a:r>
              <a:rPr lang="en-US" dirty="0"/>
              <a:t>Dev Experience</a:t>
            </a:r>
          </a:p>
        </p:txBody>
      </p:sp>
      <p:sp>
        <p:nvSpPr>
          <p:cNvPr id="4" name="Text Placeholder 3">
            <a:extLst>
              <a:ext uri="{FF2B5EF4-FFF2-40B4-BE49-F238E27FC236}">
                <a16:creationId xmlns:a16="http://schemas.microsoft.com/office/drawing/2014/main" id="{C0C904F5-E068-13EC-D910-7D331E3D18D7}"/>
              </a:ext>
            </a:extLst>
          </p:cNvPr>
          <p:cNvSpPr>
            <a:spLocks noGrp="1"/>
          </p:cNvSpPr>
          <p:nvPr>
            <p:ph type="body" sz="quarter" idx="3"/>
          </p:nvPr>
        </p:nvSpPr>
        <p:spPr/>
        <p:txBody>
          <a:bodyPr/>
          <a:lstStyle/>
          <a:p>
            <a:r>
              <a:rPr lang="en-US" dirty="0"/>
              <a:t>CONS</a:t>
            </a:r>
          </a:p>
        </p:txBody>
      </p:sp>
      <p:sp>
        <p:nvSpPr>
          <p:cNvPr id="5" name="Content Placeholder 4">
            <a:extLst>
              <a:ext uri="{FF2B5EF4-FFF2-40B4-BE49-F238E27FC236}">
                <a16:creationId xmlns:a16="http://schemas.microsoft.com/office/drawing/2014/main" id="{54F0E292-DD5C-E6A6-FD15-43C63F749DA9}"/>
              </a:ext>
            </a:extLst>
          </p:cNvPr>
          <p:cNvSpPr>
            <a:spLocks noGrp="1"/>
          </p:cNvSpPr>
          <p:nvPr>
            <p:ph sz="quarter" idx="4"/>
          </p:nvPr>
        </p:nvSpPr>
        <p:spPr/>
        <p:txBody>
          <a:bodyPr/>
          <a:lstStyle/>
          <a:p>
            <a:r>
              <a:rPr lang="en-US" dirty="0"/>
              <a:t>You don’t ”get rid” of coupling</a:t>
            </a:r>
          </a:p>
          <a:p>
            <a:r>
              <a:rPr lang="en-US" dirty="0"/>
              <a:t>Code duplication</a:t>
            </a:r>
          </a:p>
          <a:p>
            <a:r>
              <a:rPr lang="en-US" dirty="0"/>
              <a:t>… </a:t>
            </a:r>
          </a:p>
          <a:p>
            <a:endParaRPr lang="en-US" dirty="0"/>
          </a:p>
        </p:txBody>
      </p:sp>
      <p:sp>
        <p:nvSpPr>
          <p:cNvPr id="6" name="Title 5">
            <a:extLst>
              <a:ext uri="{FF2B5EF4-FFF2-40B4-BE49-F238E27FC236}">
                <a16:creationId xmlns:a16="http://schemas.microsoft.com/office/drawing/2014/main" id="{9EE1A706-9494-A9B6-CD10-70B4F0C7C4D5}"/>
              </a:ext>
            </a:extLst>
          </p:cNvPr>
          <p:cNvSpPr>
            <a:spLocks noGrp="1"/>
          </p:cNvSpPr>
          <p:nvPr>
            <p:ph type="title"/>
          </p:nvPr>
        </p:nvSpPr>
        <p:spPr/>
        <p:txBody>
          <a:bodyPr/>
          <a:lstStyle/>
          <a:p>
            <a:r>
              <a:rPr lang="en-US" dirty="0"/>
              <a:t>PROS AND CONS</a:t>
            </a:r>
          </a:p>
        </p:txBody>
      </p:sp>
      <p:sp>
        <p:nvSpPr>
          <p:cNvPr id="7" name="Footer Placeholder 6">
            <a:extLst>
              <a:ext uri="{FF2B5EF4-FFF2-40B4-BE49-F238E27FC236}">
                <a16:creationId xmlns:a16="http://schemas.microsoft.com/office/drawing/2014/main" id="{502A2CE5-EDA8-9244-32A5-64D6F905728C}"/>
              </a:ext>
            </a:extLst>
          </p:cNvPr>
          <p:cNvSpPr>
            <a:spLocks noGrp="1"/>
          </p:cNvSpPr>
          <p:nvPr>
            <p:ph type="ftr" sz="quarter" idx="11"/>
          </p:nvPr>
        </p:nvSpPr>
        <p:spPr/>
        <p:txBody>
          <a:bodyPr/>
          <a:lstStyle/>
          <a:p>
            <a:r>
              <a:rPr lang="en-US"/>
              <a:t>Feature Driven Architecture by Alexander Pabinger</a:t>
            </a:r>
          </a:p>
        </p:txBody>
      </p:sp>
      <p:sp>
        <p:nvSpPr>
          <p:cNvPr id="8" name="Slide Number Placeholder 7">
            <a:extLst>
              <a:ext uri="{FF2B5EF4-FFF2-40B4-BE49-F238E27FC236}">
                <a16:creationId xmlns:a16="http://schemas.microsoft.com/office/drawing/2014/main" id="{0B3C38F8-06CA-4825-C840-A651829ED112}"/>
              </a:ext>
            </a:extLst>
          </p:cNvPr>
          <p:cNvSpPr>
            <a:spLocks noGrp="1"/>
          </p:cNvSpPr>
          <p:nvPr>
            <p:ph type="sldNum" sz="quarter" idx="12"/>
          </p:nvPr>
        </p:nvSpPr>
        <p:spPr/>
        <p:txBody>
          <a:bodyPr/>
          <a:lstStyle/>
          <a:p>
            <a:fld id="{4FAB73BC-B049-4115-A692-8D63A059BFB8}" type="slidenum">
              <a:rPr lang="en-US" smtClean="0"/>
              <a:t>24</a:t>
            </a:fld>
            <a:endParaRPr lang="en-US"/>
          </a:p>
        </p:txBody>
      </p:sp>
    </p:spTree>
    <p:extLst>
      <p:ext uri="{BB962C8B-B14F-4D97-AF65-F5344CB8AC3E}">
        <p14:creationId xmlns:p14="http://schemas.microsoft.com/office/powerpoint/2010/main" val="344782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D9574-474A-026A-7022-999773B40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ECE74-C164-80B3-A0FC-C856B1C7D891}"/>
              </a:ext>
            </a:extLst>
          </p:cNvPr>
          <p:cNvSpPr>
            <a:spLocks noGrp="1"/>
          </p:cNvSpPr>
          <p:nvPr>
            <p:ph type="title"/>
          </p:nvPr>
        </p:nvSpPr>
        <p:spPr/>
        <p:txBody>
          <a:bodyPr/>
          <a:lstStyle/>
          <a:p>
            <a:r>
              <a:rPr lang="en-US" dirty="0"/>
              <a:t>Sample</a:t>
            </a:r>
          </a:p>
        </p:txBody>
      </p:sp>
      <p:sp>
        <p:nvSpPr>
          <p:cNvPr id="3" name="Content Placeholder 2">
            <a:extLst>
              <a:ext uri="{FF2B5EF4-FFF2-40B4-BE49-F238E27FC236}">
                <a16:creationId xmlns:a16="http://schemas.microsoft.com/office/drawing/2014/main" id="{DE2CCD4D-C388-C5A0-354F-37CD401F010D}"/>
              </a:ext>
            </a:extLst>
          </p:cNvPr>
          <p:cNvSpPr>
            <a:spLocks noGrp="1"/>
          </p:cNvSpPr>
          <p:nvPr>
            <p:ph sz="half" idx="1"/>
          </p:nvPr>
        </p:nvSpPr>
        <p:spPr>
          <a:xfrm>
            <a:off x="1069848" y="2194560"/>
            <a:ext cx="3463651" cy="3977640"/>
          </a:xfrm>
        </p:spPr>
        <p:txBody>
          <a:bodyPr/>
          <a:lstStyle/>
          <a:p>
            <a:r>
              <a:rPr lang="en-US" dirty="0"/>
              <a:t>Show sample application</a:t>
            </a:r>
          </a:p>
          <a:p>
            <a:r>
              <a:rPr lang="en-US" dirty="0"/>
              <a:t>Create Decorator for Cross-Cutting-Concern</a:t>
            </a:r>
          </a:p>
          <a:p>
            <a:endParaRPr lang="en-US" dirty="0"/>
          </a:p>
          <a:p>
            <a:pPr marL="0" indent="0">
              <a:buNone/>
            </a:pPr>
            <a:r>
              <a:rPr lang="en-US" sz="1050" dirty="0"/>
              <a:t>source: </a:t>
            </a:r>
            <a:r>
              <a:rPr lang="en-US" sz="1050" dirty="0">
                <a:hlinkClick r:id="rId2"/>
              </a:rPr>
              <a:t>https://economistwritingeveryday.com/2024/02/17/programmer-pain-in-memes/</a:t>
            </a:r>
            <a:r>
              <a:rPr lang="en-US" sz="1050" dirty="0"/>
              <a:t> </a:t>
            </a:r>
          </a:p>
        </p:txBody>
      </p:sp>
      <p:sp>
        <p:nvSpPr>
          <p:cNvPr id="4" name="Footer Placeholder 3">
            <a:extLst>
              <a:ext uri="{FF2B5EF4-FFF2-40B4-BE49-F238E27FC236}">
                <a16:creationId xmlns:a16="http://schemas.microsoft.com/office/drawing/2014/main" id="{6C09D77E-592A-20DA-BD3B-D93C6B67C6C9}"/>
              </a:ext>
            </a:extLst>
          </p:cNvPr>
          <p:cNvSpPr>
            <a:spLocks noGrp="1"/>
          </p:cNvSpPr>
          <p:nvPr>
            <p:ph type="ftr" sz="quarter" idx="11"/>
          </p:nvPr>
        </p:nvSpPr>
        <p:spPr/>
        <p:txBody>
          <a:bodyPr/>
          <a:lstStyle/>
          <a:p>
            <a:r>
              <a:rPr lang="en-US"/>
              <a:t>Feature Driven Architecture by Alexander Pabinger</a:t>
            </a:r>
          </a:p>
        </p:txBody>
      </p:sp>
      <p:sp>
        <p:nvSpPr>
          <p:cNvPr id="5" name="Slide Number Placeholder 4">
            <a:extLst>
              <a:ext uri="{FF2B5EF4-FFF2-40B4-BE49-F238E27FC236}">
                <a16:creationId xmlns:a16="http://schemas.microsoft.com/office/drawing/2014/main" id="{DEAFD28D-ABDD-6F07-F85C-685674D784BE}"/>
              </a:ext>
            </a:extLst>
          </p:cNvPr>
          <p:cNvSpPr>
            <a:spLocks noGrp="1"/>
          </p:cNvSpPr>
          <p:nvPr>
            <p:ph type="sldNum" sz="quarter" idx="12"/>
          </p:nvPr>
        </p:nvSpPr>
        <p:spPr/>
        <p:txBody>
          <a:bodyPr/>
          <a:lstStyle/>
          <a:p>
            <a:fld id="{4FAB73BC-B049-4115-A692-8D63A059BFB8}" type="slidenum">
              <a:rPr lang="en-US" smtClean="0"/>
              <a:t>25</a:t>
            </a:fld>
            <a:endParaRPr lang="en-US"/>
          </a:p>
        </p:txBody>
      </p:sp>
      <p:pic>
        <p:nvPicPr>
          <p:cNvPr id="2050" name="Picture 2">
            <a:extLst>
              <a:ext uri="{FF2B5EF4-FFF2-40B4-BE49-F238E27FC236}">
                <a16:creationId xmlns:a16="http://schemas.microsoft.com/office/drawing/2014/main" id="{9F7D3936-24C8-E975-C0B9-A94041F0F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020" y="404261"/>
            <a:ext cx="6201132" cy="5606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8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D7C4-3846-DB06-F02F-8EA94365D821}"/>
              </a:ext>
            </a:extLst>
          </p:cNvPr>
          <p:cNvSpPr>
            <a:spLocks noGrp="1"/>
          </p:cNvSpPr>
          <p:nvPr>
            <p:ph type="title"/>
          </p:nvPr>
        </p:nvSpPr>
        <p:spPr/>
        <p:txBody>
          <a:bodyPr/>
          <a:lstStyle/>
          <a:p>
            <a:r>
              <a:rPr lang="en-US" dirty="0"/>
              <a:t>Technical aspects of VSA</a:t>
            </a:r>
          </a:p>
        </p:txBody>
      </p:sp>
      <p:sp>
        <p:nvSpPr>
          <p:cNvPr id="3" name="Content Placeholder 2">
            <a:extLst>
              <a:ext uri="{FF2B5EF4-FFF2-40B4-BE49-F238E27FC236}">
                <a16:creationId xmlns:a16="http://schemas.microsoft.com/office/drawing/2014/main" id="{258316B3-24C9-7DCB-768D-306FC0899E94}"/>
              </a:ext>
            </a:extLst>
          </p:cNvPr>
          <p:cNvSpPr>
            <a:spLocks noGrp="1"/>
          </p:cNvSpPr>
          <p:nvPr>
            <p:ph idx="1"/>
          </p:nvPr>
        </p:nvSpPr>
        <p:spPr/>
        <p:txBody>
          <a:bodyPr/>
          <a:lstStyle/>
          <a:p>
            <a:r>
              <a:rPr lang="en-US" dirty="0"/>
              <a:t>It’s about business capabilities, not about Architecture structure like Microservices, Monolith, </a:t>
            </a:r>
            <a:r>
              <a:rPr lang="en-US" dirty="0" err="1"/>
              <a:t>Modulith</a:t>
            </a:r>
            <a:r>
              <a:rPr lang="en-US" dirty="0"/>
              <a:t>, etc.</a:t>
            </a:r>
          </a:p>
          <a:p>
            <a:r>
              <a:rPr lang="en-US" dirty="0"/>
              <a:t>Business capability = the WHAT? or the capacity to perform a unique business activity</a:t>
            </a:r>
          </a:p>
          <a:p>
            <a:r>
              <a:rPr lang="en-US" dirty="0"/>
              <a:t>VSA can be used in a monolith, in a </a:t>
            </a:r>
            <a:r>
              <a:rPr lang="en-US" dirty="0" err="1"/>
              <a:t>modulith</a:t>
            </a:r>
            <a:r>
              <a:rPr lang="en-US" dirty="0"/>
              <a:t>, </a:t>
            </a:r>
            <a:r>
              <a:rPr lang="en-US" dirty="0" err="1"/>
              <a:t>etc</a:t>
            </a:r>
            <a:endParaRPr lang="en-US" dirty="0"/>
          </a:p>
          <a:p>
            <a:r>
              <a:rPr lang="en-US" dirty="0"/>
              <a:t>VSA can be used to change a Monolith to a </a:t>
            </a:r>
            <a:r>
              <a:rPr lang="en-US" dirty="0" err="1"/>
              <a:t>Modulith</a:t>
            </a:r>
            <a:r>
              <a:rPr lang="en-US" dirty="0"/>
              <a:t> or Microservice if needed</a:t>
            </a:r>
          </a:p>
        </p:txBody>
      </p:sp>
      <p:sp>
        <p:nvSpPr>
          <p:cNvPr id="18" name="Footer Placeholder 17">
            <a:extLst>
              <a:ext uri="{FF2B5EF4-FFF2-40B4-BE49-F238E27FC236}">
                <a16:creationId xmlns:a16="http://schemas.microsoft.com/office/drawing/2014/main" id="{A9FBE1D3-AB6F-5331-2ECD-F9D23B7A12D5}"/>
              </a:ext>
            </a:extLst>
          </p:cNvPr>
          <p:cNvSpPr>
            <a:spLocks noGrp="1"/>
          </p:cNvSpPr>
          <p:nvPr>
            <p:ph type="ftr" sz="quarter" idx="11"/>
          </p:nvPr>
        </p:nvSpPr>
        <p:spPr/>
        <p:txBody>
          <a:bodyPr/>
          <a:lstStyle/>
          <a:p>
            <a:r>
              <a:rPr lang="en-US" dirty="0"/>
              <a:t>Feature Driven Architecture by Alexander Pabinger</a:t>
            </a:r>
          </a:p>
        </p:txBody>
      </p:sp>
      <p:sp>
        <p:nvSpPr>
          <p:cNvPr id="19" name="Slide Number Placeholder 18">
            <a:extLst>
              <a:ext uri="{FF2B5EF4-FFF2-40B4-BE49-F238E27FC236}">
                <a16:creationId xmlns:a16="http://schemas.microsoft.com/office/drawing/2014/main" id="{33CBF217-ED62-6FFF-FFF8-21435C96CAAD}"/>
              </a:ext>
            </a:extLst>
          </p:cNvPr>
          <p:cNvSpPr>
            <a:spLocks noGrp="1"/>
          </p:cNvSpPr>
          <p:nvPr>
            <p:ph type="sldNum" sz="quarter" idx="12"/>
          </p:nvPr>
        </p:nvSpPr>
        <p:spPr/>
        <p:txBody>
          <a:bodyPr/>
          <a:lstStyle/>
          <a:p>
            <a:fld id="{4FAB73BC-B049-4115-A692-8D63A059BFB8}" type="slidenum">
              <a:rPr lang="en-US" smtClean="0"/>
              <a:t>26</a:t>
            </a:fld>
            <a:endParaRPr lang="en-US"/>
          </a:p>
        </p:txBody>
      </p:sp>
    </p:spTree>
    <p:extLst>
      <p:ext uri="{BB962C8B-B14F-4D97-AF65-F5344CB8AC3E}">
        <p14:creationId xmlns:p14="http://schemas.microsoft.com/office/powerpoint/2010/main" val="1724040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0F2C9-22C1-748C-0B83-DC3EF12EA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F7B4E3-1E60-3CDC-3C3F-D7DADC433E71}"/>
              </a:ext>
            </a:extLst>
          </p:cNvPr>
          <p:cNvSpPr>
            <a:spLocks noGrp="1"/>
          </p:cNvSpPr>
          <p:nvPr>
            <p:ph type="title"/>
          </p:nvPr>
        </p:nvSpPr>
        <p:spPr/>
        <p:txBody>
          <a:bodyPr/>
          <a:lstStyle/>
          <a:p>
            <a:r>
              <a:rPr lang="en-US" dirty="0"/>
              <a:t>USE repository?</a:t>
            </a:r>
          </a:p>
        </p:txBody>
      </p:sp>
      <p:sp>
        <p:nvSpPr>
          <p:cNvPr id="3" name="Content Placeholder 2">
            <a:extLst>
              <a:ext uri="{FF2B5EF4-FFF2-40B4-BE49-F238E27FC236}">
                <a16:creationId xmlns:a16="http://schemas.microsoft.com/office/drawing/2014/main" id="{C2808D35-E754-F3CE-53A9-C205A5814B1B}"/>
              </a:ext>
            </a:extLst>
          </p:cNvPr>
          <p:cNvSpPr>
            <a:spLocks noGrp="1"/>
          </p:cNvSpPr>
          <p:nvPr>
            <p:ph idx="1"/>
          </p:nvPr>
        </p:nvSpPr>
        <p:spPr/>
        <p:txBody>
          <a:bodyPr/>
          <a:lstStyle/>
          <a:p>
            <a:r>
              <a:rPr lang="en-US" dirty="0"/>
              <a:t>It depends</a:t>
            </a:r>
          </a:p>
          <a:p>
            <a:r>
              <a:rPr lang="en-US" dirty="0"/>
              <a:t>Decide if you need an abstraction for </a:t>
            </a:r>
            <a:r>
              <a:rPr lang="en-US" dirty="0" err="1"/>
              <a:t>DbContext</a:t>
            </a:r>
            <a:endParaRPr lang="en-US" dirty="0"/>
          </a:p>
          <a:p>
            <a:r>
              <a:rPr lang="en-US" dirty="0"/>
              <a:t>How we did it?</a:t>
            </a:r>
          </a:p>
          <a:p>
            <a:r>
              <a:rPr lang="en-US" dirty="0"/>
              <a:t>Inject and use </a:t>
            </a:r>
            <a:r>
              <a:rPr lang="en-US" dirty="0" err="1"/>
              <a:t>DbContext</a:t>
            </a:r>
            <a:r>
              <a:rPr lang="en-US" dirty="0"/>
              <a:t> in all Query Handlers</a:t>
            </a:r>
          </a:p>
          <a:p>
            <a:r>
              <a:rPr lang="en-US" dirty="0"/>
              <a:t>What about command handlers? How to unit test them?</a:t>
            </a:r>
          </a:p>
          <a:p>
            <a:r>
              <a:rPr lang="en-US" dirty="0"/>
              <a:t>Data access service per Command Handler (e.g. </a:t>
            </a:r>
            <a:r>
              <a:rPr lang="en-US" dirty="0" err="1"/>
              <a:t>UpdateNameCommandHandler</a:t>
            </a:r>
            <a:r>
              <a:rPr lang="en-US" dirty="0"/>
              <a:t>, </a:t>
            </a:r>
            <a:r>
              <a:rPr lang="en-US" dirty="0" err="1"/>
              <a:t>UpdateNameDataAccessor</a:t>
            </a:r>
            <a:r>
              <a:rPr lang="en-US" dirty="0"/>
              <a:t>)</a:t>
            </a:r>
          </a:p>
          <a:p>
            <a:endParaRPr lang="en-US" dirty="0"/>
          </a:p>
        </p:txBody>
      </p:sp>
      <p:sp>
        <p:nvSpPr>
          <p:cNvPr id="4" name="Footer Placeholder 3">
            <a:extLst>
              <a:ext uri="{FF2B5EF4-FFF2-40B4-BE49-F238E27FC236}">
                <a16:creationId xmlns:a16="http://schemas.microsoft.com/office/drawing/2014/main" id="{43DDE6CA-2F31-1640-FF85-0A5981202C0B}"/>
              </a:ext>
            </a:extLst>
          </p:cNvPr>
          <p:cNvSpPr>
            <a:spLocks noGrp="1"/>
          </p:cNvSpPr>
          <p:nvPr>
            <p:ph type="ftr" sz="quarter" idx="11"/>
          </p:nvPr>
        </p:nvSpPr>
        <p:spPr/>
        <p:txBody>
          <a:bodyPr/>
          <a:lstStyle/>
          <a:p>
            <a:r>
              <a:rPr lang="en-US"/>
              <a:t>Feature Driven Architecture by Alexander Pabinger</a:t>
            </a:r>
          </a:p>
        </p:txBody>
      </p:sp>
      <p:sp>
        <p:nvSpPr>
          <p:cNvPr id="5" name="Slide Number Placeholder 4">
            <a:extLst>
              <a:ext uri="{FF2B5EF4-FFF2-40B4-BE49-F238E27FC236}">
                <a16:creationId xmlns:a16="http://schemas.microsoft.com/office/drawing/2014/main" id="{38AD3B39-01ED-E1DC-1116-D93A38DDB8F4}"/>
              </a:ext>
            </a:extLst>
          </p:cNvPr>
          <p:cNvSpPr>
            <a:spLocks noGrp="1"/>
          </p:cNvSpPr>
          <p:nvPr>
            <p:ph type="sldNum" sz="quarter" idx="12"/>
          </p:nvPr>
        </p:nvSpPr>
        <p:spPr/>
        <p:txBody>
          <a:bodyPr/>
          <a:lstStyle/>
          <a:p>
            <a:fld id="{4FAB73BC-B049-4115-A692-8D63A059BFB8}" type="slidenum">
              <a:rPr lang="en-US" smtClean="0"/>
              <a:t>27</a:t>
            </a:fld>
            <a:endParaRPr lang="en-US"/>
          </a:p>
        </p:txBody>
      </p:sp>
    </p:spTree>
    <p:extLst>
      <p:ext uri="{BB962C8B-B14F-4D97-AF65-F5344CB8AC3E}">
        <p14:creationId xmlns:p14="http://schemas.microsoft.com/office/powerpoint/2010/main" val="131955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4313-0679-905D-8982-4C9F7121EB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291F61-6CB0-7C63-F627-810B0B8B62CD}"/>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1E4C9018-1686-07AD-8D9F-BC16DB363F9D}"/>
              </a:ext>
            </a:extLst>
          </p:cNvPr>
          <p:cNvSpPr/>
          <p:nvPr/>
        </p:nvSpPr>
        <p:spPr>
          <a:xfrm>
            <a:off x="3117930" y="2505670"/>
            <a:ext cx="571105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It’s all about ETC!</a:t>
            </a:r>
          </a:p>
        </p:txBody>
      </p:sp>
      <p:sp>
        <p:nvSpPr>
          <p:cNvPr id="5" name="Rectangle 4">
            <a:extLst>
              <a:ext uri="{FF2B5EF4-FFF2-40B4-BE49-F238E27FC236}">
                <a16:creationId xmlns:a16="http://schemas.microsoft.com/office/drawing/2014/main" id="{FE700A5F-3F68-9D8F-ECA7-13902E1A67FB}"/>
              </a:ext>
            </a:extLst>
          </p:cNvPr>
          <p:cNvSpPr/>
          <p:nvPr/>
        </p:nvSpPr>
        <p:spPr>
          <a:xfrm>
            <a:off x="2971745" y="3544189"/>
            <a:ext cx="6003439" cy="954107"/>
          </a:xfrm>
          <a:prstGeom prst="rect">
            <a:avLst/>
          </a:prstGeom>
          <a:noFill/>
        </p:spPr>
        <p:txBody>
          <a:bodyPr wrap="non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e</a:t>
            </a:r>
            <a:r>
              <a:rPr lang="en-US" sz="4000" b="0" cap="none" spc="0" dirty="0">
                <a:ln w="0"/>
                <a:solidFill>
                  <a:schemeClr val="accent1"/>
                </a:solidFill>
                <a:effectLst>
                  <a:outerShdw blurRad="38100" dist="25400" dir="5400000" algn="ctr" rotWithShape="0">
                    <a:srgbClr val="6E747A">
                      <a:alpha val="43000"/>
                    </a:srgbClr>
                  </a:outerShdw>
                </a:effectLst>
              </a:rPr>
              <a:t>asy to change</a:t>
            </a:r>
          </a:p>
          <a:p>
            <a:pPr algn="ctr"/>
            <a:r>
              <a:rPr lang="en-US" sz="1600" i="1" dirty="0">
                <a:ln w="0"/>
                <a:solidFill>
                  <a:schemeClr val="accent1"/>
                </a:solidFill>
                <a:effectLst>
                  <a:outerShdw blurRad="38100" dist="25400" dir="5400000" algn="ctr" rotWithShape="0">
                    <a:srgbClr val="6E747A">
                      <a:alpha val="43000"/>
                    </a:srgbClr>
                  </a:outerShdw>
                </a:effectLst>
              </a:rPr>
              <a:t>(The pragmatic programmer – David Thomas and Andrew Hunt)</a:t>
            </a:r>
            <a:endParaRPr lang="en-US" sz="1600" b="0" i="1" cap="none" spc="0" dirty="0">
              <a:ln w="0"/>
              <a:solidFill>
                <a:schemeClr val="accent1"/>
              </a:solidFill>
              <a:effectLst>
                <a:outerShdw blurRad="38100" dist="25400" dir="5400000" algn="ctr" rotWithShape="0">
                  <a:srgbClr val="6E747A">
                    <a:alpha val="43000"/>
                  </a:srgbClr>
                </a:outerShdw>
              </a:effectLst>
            </a:endParaRPr>
          </a:p>
        </p:txBody>
      </p:sp>
      <p:sp>
        <p:nvSpPr>
          <p:cNvPr id="6" name="Footer Placeholder 5">
            <a:extLst>
              <a:ext uri="{FF2B5EF4-FFF2-40B4-BE49-F238E27FC236}">
                <a16:creationId xmlns:a16="http://schemas.microsoft.com/office/drawing/2014/main" id="{A10A6A28-63E3-EFD0-49F2-1DB968EB7559}"/>
              </a:ext>
            </a:extLst>
          </p:cNvPr>
          <p:cNvSpPr>
            <a:spLocks noGrp="1"/>
          </p:cNvSpPr>
          <p:nvPr>
            <p:ph type="ftr" sz="quarter" idx="11"/>
          </p:nvPr>
        </p:nvSpPr>
        <p:spPr/>
        <p:txBody>
          <a:bodyPr/>
          <a:lstStyle/>
          <a:p>
            <a:r>
              <a:rPr lang="en-US"/>
              <a:t>Feature Driven Architecture by Alexander Pabinger</a:t>
            </a:r>
          </a:p>
        </p:txBody>
      </p:sp>
      <p:sp>
        <p:nvSpPr>
          <p:cNvPr id="7" name="Slide Number Placeholder 6">
            <a:extLst>
              <a:ext uri="{FF2B5EF4-FFF2-40B4-BE49-F238E27FC236}">
                <a16:creationId xmlns:a16="http://schemas.microsoft.com/office/drawing/2014/main" id="{A17BB175-EDEE-AB5E-E5C8-86B74E95BB67}"/>
              </a:ext>
            </a:extLst>
          </p:cNvPr>
          <p:cNvSpPr>
            <a:spLocks noGrp="1"/>
          </p:cNvSpPr>
          <p:nvPr>
            <p:ph type="sldNum" sz="quarter" idx="12"/>
          </p:nvPr>
        </p:nvSpPr>
        <p:spPr/>
        <p:txBody>
          <a:bodyPr/>
          <a:lstStyle/>
          <a:p>
            <a:fld id="{4FAB73BC-B049-4115-A692-8D63A059BFB8}" type="slidenum">
              <a:rPr lang="en-US" smtClean="0"/>
              <a:t>28</a:t>
            </a:fld>
            <a:endParaRPr lang="en-US"/>
          </a:p>
        </p:txBody>
      </p:sp>
    </p:spTree>
    <p:extLst>
      <p:ext uri="{BB962C8B-B14F-4D97-AF65-F5344CB8AC3E}">
        <p14:creationId xmlns:p14="http://schemas.microsoft.com/office/powerpoint/2010/main" val="292185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06660-F77B-034B-A008-87E9F5615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734F7A-671B-8C98-B155-C8079A330C50}"/>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6BBEEBD-E358-97BD-4BAE-AE2FC82F5DC8}"/>
              </a:ext>
            </a:extLst>
          </p:cNvPr>
          <p:cNvSpPr>
            <a:spLocks noGrp="1"/>
          </p:cNvSpPr>
          <p:nvPr>
            <p:ph idx="1"/>
          </p:nvPr>
        </p:nvSpPr>
        <p:spPr>
          <a:xfrm>
            <a:off x="1069848" y="2121408"/>
            <a:ext cx="4511802" cy="4050792"/>
          </a:xfrm>
        </p:spPr>
        <p:txBody>
          <a:bodyPr/>
          <a:lstStyle/>
          <a:p>
            <a:pPr marL="0" indent="0" algn="ctr">
              <a:buNone/>
            </a:pPr>
            <a:r>
              <a:rPr lang="en-US" dirty="0"/>
              <a:t>Don’t forget to connect on LinkedIn</a:t>
            </a:r>
          </a:p>
          <a:p>
            <a:endParaRPr lang="en-US" dirty="0"/>
          </a:p>
          <a:p>
            <a:endParaRPr lang="en-US" dirty="0"/>
          </a:p>
          <a:p>
            <a:endParaRPr lang="en-US" dirty="0"/>
          </a:p>
          <a:p>
            <a:pPr marL="0" indent="0">
              <a:buNone/>
            </a:pPr>
            <a:endParaRPr lang="en-US" dirty="0"/>
          </a:p>
        </p:txBody>
      </p:sp>
      <p:sp>
        <p:nvSpPr>
          <p:cNvPr id="4" name="Content Placeholder 2">
            <a:extLst>
              <a:ext uri="{FF2B5EF4-FFF2-40B4-BE49-F238E27FC236}">
                <a16:creationId xmlns:a16="http://schemas.microsoft.com/office/drawing/2014/main" id="{C07371A4-1A88-8603-6598-04EFBE6BFEFA}"/>
              </a:ext>
            </a:extLst>
          </p:cNvPr>
          <p:cNvSpPr txBox="1">
            <a:spLocks/>
          </p:cNvSpPr>
          <p:nvPr/>
        </p:nvSpPr>
        <p:spPr>
          <a:xfrm>
            <a:off x="6096000" y="2121408"/>
            <a:ext cx="4511802"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US" dirty="0"/>
              <a:t>Link to </a:t>
            </a:r>
            <a:r>
              <a:rPr lang="en-US" dirty="0" err="1"/>
              <a:t>Github</a:t>
            </a:r>
            <a:endParaRPr lang="en-US" dirty="0"/>
          </a:p>
        </p:txBody>
      </p:sp>
      <p:pic>
        <p:nvPicPr>
          <p:cNvPr id="5" name="Content Placeholder 4" descr="A qr code on a white background&#10;&#10;AI-generated content may be incorrect.">
            <a:extLst>
              <a:ext uri="{FF2B5EF4-FFF2-40B4-BE49-F238E27FC236}">
                <a16:creationId xmlns:a16="http://schemas.microsoft.com/office/drawing/2014/main" id="{27823D2E-C2D2-9DBA-CD79-0E2707422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149" y="3009900"/>
            <a:ext cx="2743200" cy="2743200"/>
          </a:xfrm>
          <a:prstGeom prst="rect">
            <a:avLst/>
          </a:prstGeom>
        </p:spPr>
      </p:pic>
      <p:pic>
        <p:nvPicPr>
          <p:cNvPr id="7" name="Picture 6" descr="A qr code on a white background&#10;&#10;AI-generated content may be incorrect.">
            <a:extLst>
              <a:ext uri="{FF2B5EF4-FFF2-40B4-BE49-F238E27FC236}">
                <a16:creationId xmlns:a16="http://schemas.microsoft.com/office/drawing/2014/main" id="{4559CEBD-4C82-1C1F-1D99-D181EB79D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301" y="3009900"/>
            <a:ext cx="2743200" cy="2743200"/>
          </a:xfrm>
          <a:prstGeom prst="rect">
            <a:avLst/>
          </a:prstGeom>
        </p:spPr>
      </p:pic>
      <p:sp>
        <p:nvSpPr>
          <p:cNvPr id="6" name="Footer Placeholder 5">
            <a:extLst>
              <a:ext uri="{FF2B5EF4-FFF2-40B4-BE49-F238E27FC236}">
                <a16:creationId xmlns:a16="http://schemas.microsoft.com/office/drawing/2014/main" id="{8F866DC3-9161-DB08-AB23-AD6A2CBCA518}"/>
              </a:ext>
            </a:extLst>
          </p:cNvPr>
          <p:cNvSpPr>
            <a:spLocks noGrp="1"/>
          </p:cNvSpPr>
          <p:nvPr>
            <p:ph type="ftr" sz="quarter" idx="11"/>
          </p:nvPr>
        </p:nvSpPr>
        <p:spPr/>
        <p:txBody>
          <a:bodyPr/>
          <a:lstStyle/>
          <a:p>
            <a:r>
              <a:rPr lang="en-US"/>
              <a:t>Feature Driven Architecture by Alexander Pabinger</a:t>
            </a:r>
          </a:p>
        </p:txBody>
      </p:sp>
      <p:sp>
        <p:nvSpPr>
          <p:cNvPr id="8" name="Slide Number Placeholder 7">
            <a:extLst>
              <a:ext uri="{FF2B5EF4-FFF2-40B4-BE49-F238E27FC236}">
                <a16:creationId xmlns:a16="http://schemas.microsoft.com/office/drawing/2014/main" id="{F0C65F0C-490E-1C78-C442-07D60B730403}"/>
              </a:ext>
            </a:extLst>
          </p:cNvPr>
          <p:cNvSpPr>
            <a:spLocks noGrp="1"/>
          </p:cNvSpPr>
          <p:nvPr>
            <p:ph type="sldNum" sz="quarter" idx="12"/>
          </p:nvPr>
        </p:nvSpPr>
        <p:spPr/>
        <p:txBody>
          <a:bodyPr/>
          <a:lstStyle/>
          <a:p>
            <a:fld id="{4FAB73BC-B049-4115-A692-8D63A059BFB8}" type="slidenum">
              <a:rPr lang="en-US" smtClean="0"/>
              <a:t>29</a:t>
            </a:fld>
            <a:endParaRPr lang="en-US"/>
          </a:p>
        </p:txBody>
      </p:sp>
    </p:spTree>
    <p:extLst>
      <p:ext uri="{BB962C8B-B14F-4D97-AF65-F5344CB8AC3E}">
        <p14:creationId xmlns:p14="http://schemas.microsoft.com/office/powerpoint/2010/main" val="293951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A91E-B676-7943-8544-AD31489366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665845-4C89-B02F-15AC-FCB5E5D9117C}"/>
              </a:ext>
            </a:extLst>
          </p:cNvPr>
          <p:cNvSpPr>
            <a:spLocks noGrp="1"/>
          </p:cNvSpPr>
          <p:nvPr>
            <p:ph idx="1"/>
          </p:nvPr>
        </p:nvSpPr>
        <p:spPr/>
        <p:txBody>
          <a:bodyPr/>
          <a:lstStyle/>
          <a:p>
            <a:r>
              <a:rPr lang="en-US" dirty="0"/>
              <a:t>Show sample app with Controller, Service and Repository</a:t>
            </a:r>
          </a:p>
        </p:txBody>
      </p:sp>
      <p:sp>
        <p:nvSpPr>
          <p:cNvPr id="4" name="Footer Placeholder 3">
            <a:extLst>
              <a:ext uri="{FF2B5EF4-FFF2-40B4-BE49-F238E27FC236}">
                <a16:creationId xmlns:a16="http://schemas.microsoft.com/office/drawing/2014/main" id="{C323C461-34CD-4C4E-1DD2-D94E6F138CE7}"/>
              </a:ext>
            </a:extLst>
          </p:cNvPr>
          <p:cNvSpPr>
            <a:spLocks noGrp="1"/>
          </p:cNvSpPr>
          <p:nvPr>
            <p:ph type="ftr" sz="quarter" idx="11"/>
          </p:nvPr>
        </p:nvSpPr>
        <p:spPr/>
        <p:txBody>
          <a:bodyPr/>
          <a:lstStyle/>
          <a:p>
            <a:r>
              <a:rPr lang="en-US"/>
              <a:t>Feature Driven Architecture by Alexander Pabinger</a:t>
            </a:r>
          </a:p>
        </p:txBody>
      </p:sp>
      <p:sp>
        <p:nvSpPr>
          <p:cNvPr id="5" name="Slide Number Placeholder 4">
            <a:extLst>
              <a:ext uri="{FF2B5EF4-FFF2-40B4-BE49-F238E27FC236}">
                <a16:creationId xmlns:a16="http://schemas.microsoft.com/office/drawing/2014/main" id="{610FD709-44AF-75E6-F14E-A3D5603C8484}"/>
              </a:ext>
            </a:extLst>
          </p:cNvPr>
          <p:cNvSpPr>
            <a:spLocks noGrp="1"/>
          </p:cNvSpPr>
          <p:nvPr>
            <p:ph type="sldNum" sz="quarter" idx="12"/>
          </p:nvPr>
        </p:nvSpPr>
        <p:spPr/>
        <p:txBody>
          <a:bodyPr/>
          <a:lstStyle/>
          <a:p>
            <a:fld id="{4FAB73BC-B049-4115-A692-8D63A059BFB8}" type="slidenum">
              <a:rPr lang="en-US" smtClean="0"/>
              <a:t>3</a:t>
            </a:fld>
            <a:endParaRPr lang="en-US"/>
          </a:p>
        </p:txBody>
      </p:sp>
    </p:spTree>
    <p:extLst>
      <p:ext uri="{BB962C8B-B14F-4D97-AF65-F5344CB8AC3E}">
        <p14:creationId xmlns:p14="http://schemas.microsoft.com/office/powerpoint/2010/main" val="3987733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36EF-EB36-9EAA-D1D4-68B2EB08AA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9F4D19-1865-97A8-69C6-737F727A5553}"/>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8" name="Rounded Rectangle 7">
            <a:extLst>
              <a:ext uri="{FF2B5EF4-FFF2-40B4-BE49-F238E27FC236}">
                <a16:creationId xmlns:a16="http://schemas.microsoft.com/office/drawing/2014/main" id="{E15247BC-BEA8-45EB-10B3-9612C70428BB}"/>
              </a:ext>
            </a:extLst>
          </p:cNvPr>
          <p:cNvSpPr/>
          <p:nvPr/>
        </p:nvSpPr>
        <p:spPr>
          <a:xfrm>
            <a:off x="645299" y="925592"/>
            <a:ext cx="3980946" cy="78266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 Layer</a:t>
            </a:r>
          </a:p>
        </p:txBody>
      </p:sp>
      <p:sp>
        <p:nvSpPr>
          <p:cNvPr id="9" name="Rounded Rectangle 8">
            <a:extLst>
              <a:ext uri="{FF2B5EF4-FFF2-40B4-BE49-F238E27FC236}">
                <a16:creationId xmlns:a16="http://schemas.microsoft.com/office/drawing/2014/main" id="{ED18C827-87C6-1CC0-FDBB-3A3CCC513BA9}"/>
              </a:ext>
            </a:extLst>
          </p:cNvPr>
          <p:cNvSpPr/>
          <p:nvPr/>
        </p:nvSpPr>
        <p:spPr>
          <a:xfrm>
            <a:off x="645299" y="2548751"/>
            <a:ext cx="3980946" cy="78266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Business Layer</a:t>
            </a:r>
          </a:p>
        </p:txBody>
      </p:sp>
      <p:sp>
        <p:nvSpPr>
          <p:cNvPr id="10" name="Rounded Rectangle 9">
            <a:extLst>
              <a:ext uri="{FF2B5EF4-FFF2-40B4-BE49-F238E27FC236}">
                <a16:creationId xmlns:a16="http://schemas.microsoft.com/office/drawing/2014/main" id="{9D74F2D0-67AF-C36E-DC8E-55EDA9B238C7}"/>
              </a:ext>
            </a:extLst>
          </p:cNvPr>
          <p:cNvSpPr/>
          <p:nvPr/>
        </p:nvSpPr>
        <p:spPr>
          <a:xfrm>
            <a:off x="645299" y="4171910"/>
            <a:ext cx="3980946" cy="78266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Persistence Layer</a:t>
            </a:r>
          </a:p>
        </p:txBody>
      </p:sp>
      <p:sp>
        <p:nvSpPr>
          <p:cNvPr id="11" name="Rounded Rectangle 10">
            <a:extLst>
              <a:ext uri="{FF2B5EF4-FFF2-40B4-BE49-F238E27FC236}">
                <a16:creationId xmlns:a16="http://schemas.microsoft.com/office/drawing/2014/main" id="{D05EB33D-286C-CAB2-31A7-458886E187F1}"/>
              </a:ext>
            </a:extLst>
          </p:cNvPr>
          <p:cNvSpPr/>
          <p:nvPr/>
        </p:nvSpPr>
        <p:spPr>
          <a:xfrm>
            <a:off x="5299956" y="925592"/>
            <a:ext cx="2580932" cy="78266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DeviceController</a:t>
            </a:r>
            <a:endParaRPr lang="en-US" dirty="0"/>
          </a:p>
          <a:p>
            <a:pPr algn="ctr"/>
            <a:r>
              <a:rPr lang="en-US" sz="1200" dirty="0"/>
              <a:t>~1.500 LoC</a:t>
            </a:r>
          </a:p>
        </p:txBody>
      </p:sp>
      <p:sp>
        <p:nvSpPr>
          <p:cNvPr id="12" name="Rounded Rectangle 11">
            <a:extLst>
              <a:ext uri="{FF2B5EF4-FFF2-40B4-BE49-F238E27FC236}">
                <a16:creationId xmlns:a16="http://schemas.microsoft.com/office/drawing/2014/main" id="{FA55654A-34C8-0207-F442-04ACBBE63E3E}"/>
              </a:ext>
            </a:extLst>
          </p:cNvPr>
          <p:cNvSpPr/>
          <p:nvPr/>
        </p:nvSpPr>
        <p:spPr>
          <a:xfrm>
            <a:off x="5299956" y="2557363"/>
            <a:ext cx="2580932" cy="78266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DeviceService</a:t>
            </a:r>
            <a:endParaRPr lang="en-US" dirty="0"/>
          </a:p>
          <a:p>
            <a:pPr algn="ctr"/>
            <a:r>
              <a:rPr lang="en-US" sz="1200" dirty="0"/>
              <a:t> ~5.000 LoC</a:t>
            </a:r>
          </a:p>
        </p:txBody>
      </p:sp>
      <p:sp>
        <p:nvSpPr>
          <p:cNvPr id="13" name="Rounded Rectangle 12">
            <a:extLst>
              <a:ext uri="{FF2B5EF4-FFF2-40B4-BE49-F238E27FC236}">
                <a16:creationId xmlns:a16="http://schemas.microsoft.com/office/drawing/2014/main" id="{4EBCE549-87AF-E85E-4FD0-8B3D7BED7A03}"/>
              </a:ext>
            </a:extLst>
          </p:cNvPr>
          <p:cNvSpPr/>
          <p:nvPr/>
        </p:nvSpPr>
        <p:spPr>
          <a:xfrm>
            <a:off x="5299956" y="4171910"/>
            <a:ext cx="2580932" cy="78266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DeviceRepository</a:t>
            </a:r>
            <a:endParaRPr lang="en-US" dirty="0"/>
          </a:p>
          <a:p>
            <a:pPr algn="ctr"/>
            <a:r>
              <a:rPr lang="en-US" sz="1200" dirty="0"/>
              <a:t>~3.000 LoC</a:t>
            </a:r>
          </a:p>
        </p:txBody>
      </p:sp>
      <p:sp>
        <p:nvSpPr>
          <p:cNvPr id="14" name="Down Arrow 13">
            <a:extLst>
              <a:ext uri="{FF2B5EF4-FFF2-40B4-BE49-F238E27FC236}">
                <a16:creationId xmlns:a16="http://schemas.microsoft.com/office/drawing/2014/main" id="{D7D3E4B7-323A-5F5E-9FD9-AF80931A6AC3}"/>
              </a:ext>
            </a:extLst>
          </p:cNvPr>
          <p:cNvSpPr/>
          <p:nvPr/>
        </p:nvSpPr>
        <p:spPr>
          <a:xfrm>
            <a:off x="2500162" y="1708256"/>
            <a:ext cx="271220" cy="840495"/>
          </a:xfrm>
          <a:prstGeom prst="downArrow">
            <a:avLst>
              <a:gd name="adj1" fmla="val 50000"/>
              <a:gd name="adj2" fmla="val 7857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CE28AFEC-E9D1-21A3-B61E-D481E15F0B9D}"/>
              </a:ext>
            </a:extLst>
          </p:cNvPr>
          <p:cNvSpPr/>
          <p:nvPr/>
        </p:nvSpPr>
        <p:spPr>
          <a:xfrm>
            <a:off x="2500162" y="3324319"/>
            <a:ext cx="271220" cy="840495"/>
          </a:xfrm>
          <a:prstGeom prst="downArrow">
            <a:avLst>
              <a:gd name="adj1" fmla="val 50000"/>
              <a:gd name="adj2" fmla="val 7857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87B29A5F-5740-8573-504B-53263D0410E9}"/>
              </a:ext>
            </a:extLst>
          </p:cNvPr>
          <p:cNvSpPr/>
          <p:nvPr/>
        </p:nvSpPr>
        <p:spPr>
          <a:xfrm>
            <a:off x="6481108" y="1708256"/>
            <a:ext cx="271220" cy="849107"/>
          </a:xfrm>
          <a:prstGeom prst="downArrow">
            <a:avLst>
              <a:gd name="adj1" fmla="val 50000"/>
              <a:gd name="adj2" fmla="val 78571"/>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1E45EB9F-A01F-B58D-0D9D-DA0AC3AD702F}"/>
              </a:ext>
            </a:extLst>
          </p:cNvPr>
          <p:cNvSpPr/>
          <p:nvPr/>
        </p:nvSpPr>
        <p:spPr>
          <a:xfrm>
            <a:off x="6481108" y="3246895"/>
            <a:ext cx="271220" cy="933627"/>
          </a:xfrm>
          <a:prstGeom prst="downArrow">
            <a:avLst>
              <a:gd name="adj1" fmla="val 50000"/>
              <a:gd name="adj2" fmla="val 78571"/>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4293F08-EA50-6949-B051-EEC2458ACC9E}"/>
              </a:ext>
            </a:extLst>
          </p:cNvPr>
          <p:cNvSpPr/>
          <p:nvPr/>
        </p:nvSpPr>
        <p:spPr>
          <a:xfrm>
            <a:off x="8182642" y="2557363"/>
            <a:ext cx="2580932" cy="78266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LocationService</a:t>
            </a:r>
            <a:endParaRPr lang="en-US" dirty="0"/>
          </a:p>
        </p:txBody>
      </p:sp>
      <p:sp>
        <p:nvSpPr>
          <p:cNvPr id="19" name="Rounded Rectangle 18">
            <a:extLst>
              <a:ext uri="{FF2B5EF4-FFF2-40B4-BE49-F238E27FC236}">
                <a16:creationId xmlns:a16="http://schemas.microsoft.com/office/drawing/2014/main" id="{7CE7F123-0F4D-91FD-1D5A-F2855449DE6E}"/>
              </a:ext>
            </a:extLst>
          </p:cNvPr>
          <p:cNvSpPr/>
          <p:nvPr/>
        </p:nvSpPr>
        <p:spPr>
          <a:xfrm>
            <a:off x="8182642" y="925592"/>
            <a:ext cx="2580932" cy="78266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LocationController</a:t>
            </a:r>
            <a:endParaRPr lang="en-US" dirty="0"/>
          </a:p>
        </p:txBody>
      </p:sp>
      <p:sp>
        <p:nvSpPr>
          <p:cNvPr id="20" name="Rounded Rectangle 19">
            <a:extLst>
              <a:ext uri="{FF2B5EF4-FFF2-40B4-BE49-F238E27FC236}">
                <a16:creationId xmlns:a16="http://schemas.microsoft.com/office/drawing/2014/main" id="{1EAB24CB-86FC-E1C5-9672-005C3632213D}"/>
              </a:ext>
            </a:extLst>
          </p:cNvPr>
          <p:cNvSpPr/>
          <p:nvPr/>
        </p:nvSpPr>
        <p:spPr>
          <a:xfrm>
            <a:off x="8305437" y="4171910"/>
            <a:ext cx="2580932" cy="78266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LocationRepository</a:t>
            </a:r>
            <a:endParaRPr lang="en-US" dirty="0"/>
          </a:p>
        </p:txBody>
      </p:sp>
      <p:sp>
        <p:nvSpPr>
          <p:cNvPr id="21" name="Down Arrow 20">
            <a:extLst>
              <a:ext uri="{FF2B5EF4-FFF2-40B4-BE49-F238E27FC236}">
                <a16:creationId xmlns:a16="http://schemas.microsoft.com/office/drawing/2014/main" id="{A13A2803-94A8-B50A-7B5D-0C9B4DB22939}"/>
              </a:ext>
            </a:extLst>
          </p:cNvPr>
          <p:cNvSpPr/>
          <p:nvPr/>
        </p:nvSpPr>
        <p:spPr>
          <a:xfrm rot="17909880">
            <a:off x="7366173" y="2750830"/>
            <a:ext cx="271220" cy="1957176"/>
          </a:xfrm>
          <a:prstGeom prst="downArrow">
            <a:avLst>
              <a:gd name="adj1" fmla="val 50000"/>
              <a:gd name="adj2" fmla="val 78571"/>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83AC4738-E4A0-D9F6-4EF6-5CAA2CFB0B85}"/>
              </a:ext>
            </a:extLst>
          </p:cNvPr>
          <p:cNvSpPr>
            <a:spLocks noGrp="1"/>
          </p:cNvSpPr>
          <p:nvPr>
            <p:ph type="ftr" sz="quarter" idx="11"/>
          </p:nvPr>
        </p:nvSpPr>
        <p:spPr/>
        <p:txBody>
          <a:bodyPr/>
          <a:lstStyle/>
          <a:p>
            <a:r>
              <a:rPr lang="en-US"/>
              <a:t>Feature Driven Architecture by Alexander Pabinger</a:t>
            </a:r>
          </a:p>
        </p:txBody>
      </p:sp>
      <p:sp>
        <p:nvSpPr>
          <p:cNvPr id="4" name="Slide Number Placeholder 3">
            <a:extLst>
              <a:ext uri="{FF2B5EF4-FFF2-40B4-BE49-F238E27FC236}">
                <a16:creationId xmlns:a16="http://schemas.microsoft.com/office/drawing/2014/main" id="{D066AEF6-1BC7-7817-CE43-8FEE1D1495FE}"/>
              </a:ext>
            </a:extLst>
          </p:cNvPr>
          <p:cNvSpPr>
            <a:spLocks noGrp="1"/>
          </p:cNvSpPr>
          <p:nvPr>
            <p:ph type="sldNum" sz="quarter" idx="12"/>
          </p:nvPr>
        </p:nvSpPr>
        <p:spPr/>
        <p:txBody>
          <a:bodyPr/>
          <a:lstStyle/>
          <a:p>
            <a:fld id="{4FAB73BC-B049-4115-A692-8D63A059BFB8}" type="slidenum">
              <a:rPr lang="en-US" smtClean="0"/>
              <a:t>4</a:t>
            </a:fld>
            <a:endParaRPr lang="en-US"/>
          </a:p>
        </p:txBody>
      </p:sp>
    </p:spTree>
    <p:extLst>
      <p:ext uri="{BB962C8B-B14F-4D97-AF65-F5344CB8AC3E}">
        <p14:creationId xmlns:p14="http://schemas.microsoft.com/office/powerpoint/2010/main" val="225313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animBg="1"/>
      <p:bldP spid="17" grpId="0" animBg="1"/>
      <p:bldP spid="18"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46E9-C723-E33D-128A-A3202E0E45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85294C-E2D1-FFD1-ACD2-4946ECB757B0}"/>
              </a:ext>
            </a:extLst>
          </p:cNvPr>
          <p:cNvSpPr>
            <a:spLocks noGrp="1"/>
          </p:cNvSpPr>
          <p:nvPr>
            <p:ph idx="1"/>
          </p:nvPr>
        </p:nvSpPr>
        <p:spPr/>
        <p:txBody>
          <a:bodyPr/>
          <a:lstStyle/>
          <a:p>
            <a:pPr marL="0" indent="0" algn="ctr">
              <a:buNone/>
            </a:pPr>
            <a:endParaRPr lang="en-US" i="1" dirty="0"/>
          </a:p>
          <a:p>
            <a:pPr marL="0" indent="0" algn="ctr">
              <a:buNone/>
            </a:pPr>
            <a:endParaRPr lang="en-US" i="1" dirty="0"/>
          </a:p>
          <a:p>
            <a:pPr marL="0" indent="0" algn="ctr">
              <a:buNone/>
            </a:pPr>
            <a:r>
              <a:rPr lang="en-US" i="1" dirty="0"/>
              <a:t>If you have the feeling that something will break at one end if you change something elsewhere…</a:t>
            </a:r>
          </a:p>
          <a:p>
            <a:pPr algn="ctr"/>
            <a:endParaRPr lang="en-US" i="1" dirty="0"/>
          </a:p>
          <a:p>
            <a:pPr marL="0" indent="0" algn="ctr">
              <a:buNone/>
            </a:pPr>
            <a:r>
              <a:rPr lang="en-US" b="1" i="1" dirty="0"/>
              <a:t>…then maybe it's time to think about refactoring your architecture.</a:t>
            </a:r>
          </a:p>
        </p:txBody>
      </p:sp>
      <p:sp>
        <p:nvSpPr>
          <p:cNvPr id="4" name="Footer Placeholder 3">
            <a:extLst>
              <a:ext uri="{FF2B5EF4-FFF2-40B4-BE49-F238E27FC236}">
                <a16:creationId xmlns:a16="http://schemas.microsoft.com/office/drawing/2014/main" id="{12C44307-0C09-4FFE-6D4F-FC04ABA553A4}"/>
              </a:ext>
            </a:extLst>
          </p:cNvPr>
          <p:cNvSpPr>
            <a:spLocks noGrp="1"/>
          </p:cNvSpPr>
          <p:nvPr>
            <p:ph type="ftr" sz="quarter" idx="11"/>
          </p:nvPr>
        </p:nvSpPr>
        <p:spPr/>
        <p:txBody>
          <a:bodyPr/>
          <a:lstStyle/>
          <a:p>
            <a:r>
              <a:rPr lang="en-US"/>
              <a:t>Feature Driven Architecture by Alexander Pabinger</a:t>
            </a:r>
          </a:p>
        </p:txBody>
      </p:sp>
      <p:sp>
        <p:nvSpPr>
          <p:cNvPr id="5" name="Slide Number Placeholder 4">
            <a:extLst>
              <a:ext uri="{FF2B5EF4-FFF2-40B4-BE49-F238E27FC236}">
                <a16:creationId xmlns:a16="http://schemas.microsoft.com/office/drawing/2014/main" id="{1561EB1E-2D7A-3781-4433-6676BCCCF7BC}"/>
              </a:ext>
            </a:extLst>
          </p:cNvPr>
          <p:cNvSpPr>
            <a:spLocks noGrp="1"/>
          </p:cNvSpPr>
          <p:nvPr>
            <p:ph type="sldNum" sz="quarter" idx="12"/>
          </p:nvPr>
        </p:nvSpPr>
        <p:spPr/>
        <p:txBody>
          <a:bodyPr/>
          <a:lstStyle/>
          <a:p>
            <a:fld id="{4FAB73BC-B049-4115-A692-8D63A059BFB8}" type="slidenum">
              <a:rPr lang="en-US" smtClean="0"/>
              <a:t>5</a:t>
            </a:fld>
            <a:endParaRPr lang="en-US"/>
          </a:p>
        </p:txBody>
      </p:sp>
    </p:spTree>
    <p:extLst>
      <p:ext uri="{BB962C8B-B14F-4D97-AF65-F5344CB8AC3E}">
        <p14:creationId xmlns:p14="http://schemas.microsoft.com/office/powerpoint/2010/main" val="130607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5DFAB-E3A0-62C1-5A8D-DCE1027F1EB8}"/>
              </a:ext>
            </a:extLst>
          </p:cNvPr>
          <p:cNvSpPr>
            <a:spLocks noGrp="1"/>
          </p:cNvSpPr>
          <p:nvPr>
            <p:ph type="title"/>
          </p:nvPr>
        </p:nvSpPr>
        <p:spPr>
          <a:xfrm>
            <a:off x="8156350" y="484632"/>
            <a:ext cx="3544035" cy="1609344"/>
          </a:xfrm>
          <a:ln>
            <a:noFill/>
          </a:ln>
        </p:spPr>
        <p:txBody>
          <a:bodyPr>
            <a:normAutofit/>
          </a:bodyPr>
          <a:lstStyle/>
          <a:p>
            <a:r>
              <a:rPr lang="en-US" sz="3200" dirty="0"/>
              <a:t>Alexander Pabinger</a:t>
            </a:r>
          </a:p>
        </p:txBody>
      </p:sp>
      <p:pic>
        <p:nvPicPr>
          <p:cNvPr id="5" name="Content Placeholder 4" descr="A qr code on a white background&#10;&#10;AI-generated content may be incorrect.">
            <a:extLst>
              <a:ext uri="{FF2B5EF4-FFF2-40B4-BE49-F238E27FC236}">
                <a16:creationId xmlns:a16="http://schemas.microsoft.com/office/drawing/2014/main" id="{AA6F773C-F6C0-DD49-00AF-296C3338B7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083" y="640080"/>
            <a:ext cx="5588101" cy="5588101"/>
          </a:xfrm>
          <a:prstGeom prst="rect">
            <a:avLst/>
          </a:prstGeom>
        </p:spPr>
      </p:pic>
      <p:sp>
        <p:nvSpPr>
          <p:cNvPr id="9" name="Content Placeholder 8">
            <a:extLst>
              <a:ext uri="{FF2B5EF4-FFF2-40B4-BE49-F238E27FC236}">
                <a16:creationId xmlns:a16="http://schemas.microsoft.com/office/drawing/2014/main" id="{49036C81-5C64-90F6-9C89-27787D51564E}"/>
              </a:ext>
            </a:extLst>
          </p:cNvPr>
          <p:cNvSpPr>
            <a:spLocks noGrp="1"/>
          </p:cNvSpPr>
          <p:nvPr>
            <p:ph idx="1"/>
          </p:nvPr>
        </p:nvSpPr>
        <p:spPr>
          <a:xfrm>
            <a:off x="8156351" y="2121408"/>
            <a:ext cx="3544034" cy="4050792"/>
          </a:xfrm>
        </p:spPr>
        <p:txBody>
          <a:bodyPr>
            <a:normAutofit/>
          </a:bodyPr>
          <a:lstStyle/>
          <a:p>
            <a:r>
              <a:rPr lang="en-US" sz="1600" dirty="0"/>
              <a:t>Freelance Software Developer</a:t>
            </a:r>
          </a:p>
          <a:p>
            <a:r>
              <a:rPr lang="en-US" sz="1600" dirty="0"/>
              <a:t>Studied Business Informatics at JKU</a:t>
            </a:r>
          </a:p>
          <a:p>
            <a:r>
              <a:rPr lang="en-US" sz="1600" dirty="0"/>
              <a:t>Product-led software development</a:t>
            </a:r>
          </a:p>
          <a:p>
            <a:r>
              <a:rPr lang="en-US" sz="1600" dirty="0"/>
              <a:t>Married</a:t>
            </a:r>
          </a:p>
          <a:p>
            <a:r>
              <a:rPr lang="en-US" sz="1600" dirty="0"/>
              <a:t>1 Son with 2 years</a:t>
            </a:r>
          </a:p>
          <a:p>
            <a:r>
              <a:rPr lang="en-US" sz="1600" dirty="0"/>
              <a:t>Trombone and Baritone</a:t>
            </a:r>
          </a:p>
        </p:txBody>
      </p:sp>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Footer Placeholder 2">
            <a:extLst>
              <a:ext uri="{FF2B5EF4-FFF2-40B4-BE49-F238E27FC236}">
                <a16:creationId xmlns:a16="http://schemas.microsoft.com/office/drawing/2014/main" id="{38E38E8A-620C-8B33-58F6-810096DC8A8C}"/>
              </a:ext>
            </a:extLst>
          </p:cNvPr>
          <p:cNvSpPr>
            <a:spLocks noGrp="1"/>
          </p:cNvSpPr>
          <p:nvPr>
            <p:ph type="ftr" sz="quarter" idx="11"/>
          </p:nvPr>
        </p:nvSpPr>
        <p:spPr/>
        <p:txBody>
          <a:bodyPr/>
          <a:lstStyle/>
          <a:p>
            <a:r>
              <a:rPr lang="en-US"/>
              <a:t>Feature Driven Architecture by Alexander Pabinger</a:t>
            </a:r>
          </a:p>
        </p:txBody>
      </p:sp>
      <p:sp>
        <p:nvSpPr>
          <p:cNvPr id="4" name="Slide Number Placeholder 3">
            <a:extLst>
              <a:ext uri="{FF2B5EF4-FFF2-40B4-BE49-F238E27FC236}">
                <a16:creationId xmlns:a16="http://schemas.microsoft.com/office/drawing/2014/main" id="{691902D9-C0A4-25A9-9BA7-ADB7633C6F74}"/>
              </a:ext>
            </a:extLst>
          </p:cNvPr>
          <p:cNvSpPr>
            <a:spLocks noGrp="1"/>
          </p:cNvSpPr>
          <p:nvPr>
            <p:ph type="sldNum" sz="quarter" idx="12"/>
          </p:nvPr>
        </p:nvSpPr>
        <p:spPr/>
        <p:txBody>
          <a:bodyPr/>
          <a:lstStyle/>
          <a:p>
            <a:fld id="{4FAB73BC-B049-4115-A692-8D63A059BFB8}" type="slidenum">
              <a:rPr lang="en-US" smtClean="0"/>
              <a:t>6</a:t>
            </a:fld>
            <a:endParaRPr lang="en-US"/>
          </a:p>
        </p:txBody>
      </p:sp>
      <p:sp>
        <p:nvSpPr>
          <p:cNvPr id="6" name="TextBox 5">
            <a:extLst>
              <a:ext uri="{FF2B5EF4-FFF2-40B4-BE49-F238E27FC236}">
                <a16:creationId xmlns:a16="http://schemas.microsoft.com/office/drawing/2014/main" id="{6ABE9047-B6D7-F7F5-C4F0-52AE7A1DF9FD}"/>
              </a:ext>
            </a:extLst>
          </p:cNvPr>
          <p:cNvSpPr txBox="1"/>
          <p:nvPr/>
        </p:nvSpPr>
        <p:spPr>
          <a:xfrm>
            <a:off x="7517331" y="2598821"/>
            <a:ext cx="184731" cy="369332"/>
          </a:xfrm>
          <a:prstGeom prst="rect">
            <a:avLst/>
          </a:prstGeom>
          <a:noFill/>
        </p:spPr>
        <p:txBody>
          <a:bodyPr wrap="none" rtlCol="0">
            <a:spAutoFit/>
          </a:bodyPr>
          <a:lstStyle/>
          <a:p>
            <a:endParaRPr lang="en-US"/>
          </a:p>
        </p:txBody>
      </p:sp>
      <p:pic>
        <p:nvPicPr>
          <p:cNvPr id="7" name="Picture 2" descr="Programmer Pain in Memes – Economist Writing Every Day">
            <a:extLst>
              <a:ext uri="{FF2B5EF4-FFF2-40B4-BE49-F238E27FC236}">
                <a16:creationId xmlns:a16="http://schemas.microsoft.com/office/drawing/2014/main" id="{3F94AA96-585B-58A0-B7FB-A08AAC3399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746" y="0"/>
            <a:ext cx="62563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25 Funny Toddler Memes for Tenacious Parents Braving Their Way Through the  Terrible Twos - Memebase - Funny Memes">
            <a:extLst>
              <a:ext uri="{FF2B5EF4-FFF2-40B4-BE49-F238E27FC236}">
                <a16:creationId xmlns:a16="http://schemas.microsoft.com/office/drawing/2014/main" id="{B2C24EE7-C5CA-C385-8667-BE77074B12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5276" y="-1"/>
            <a:ext cx="6858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24A9D0E-49F0-C6D5-404D-435D0953F8C0}"/>
              </a:ext>
            </a:extLst>
          </p:cNvPr>
          <p:cNvGrpSpPr/>
          <p:nvPr/>
        </p:nvGrpSpPr>
        <p:grpSpPr>
          <a:xfrm>
            <a:off x="1309765" y="-2"/>
            <a:ext cx="10641443" cy="6858000"/>
            <a:chOff x="1058942" y="-1"/>
            <a:chExt cx="10641443" cy="6858000"/>
          </a:xfrm>
        </p:grpSpPr>
        <p:pic>
          <p:nvPicPr>
            <p:cNvPr id="10" name="Picture 9">
              <a:extLst>
                <a:ext uri="{FF2B5EF4-FFF2-40B4-BE49-F238E27FC236}">
                  <a16:creationId xmlns:a16="http://schemas.microsoft.com/office/drawing/2014/main" id="{F857A107-793C-E6CF-67D3-082A3B904FFD}"/>
                </a:ext>
              </a:extLst>
            </p:cNvPr>
            <p:cNvPicPr>
              <a:picLocks noChangeAspect="1"/>
            </p:cNvPicPr>
            <p:nvPr/>
          </p:nvPicPr>
          <p:blipFill>
            <a:blip r:embed="rId9"/>
            <a:stretch>
              <a:fillRect/>
            </a:stretch>
          </p:blipFill>
          <p:spPr>
            <a:xfrm>
              <a:off x="1058942" y="-1"/>
              <a:ext cx="3238275" cy="6858000"/>
            </a:xfrm>
            <a:prstGeom prst="rect">
              <a:avLst/>
            </a:prstGeom>
          </p:spPr>
        </p:pic>
        <p:pic>
          <p:nvPicPr>
            <p:cNvPr id="11" name="Picture 10">
              <a:extLst>
                <a:ext uri="{FF2B5EF4-FFF2-40B4-BE49-F238E27FC236}">
                  <a16:creationId xmlns:a16="http://schemas.microsoft.com/office/drawing/2014/main" id="{75AE1FE0-D1C4-C2B7-0D84-3463F9A2C2D0}"/>
                </a:ext>
              </a:extLst>
            </p:cNvPr>
            <p:cNvPicPr>
              <a:picLocks noChangeAspect="1"/>
            </p:cNvPicPr>
            <p:nvPr/>
          </p:nvPicPr>
          <p:blipFill>
            <a:blip r:embed="rId10"/>
            <a:stretch>
              <a:fillRect/>
            </a:stretch>
          </p:blipFill>
          <p:spPr>
            <a:xfrm>
              <a:off x="3927985" y="1621506"/>
              <a:ext cx="7772400" cy="3999998"/>
            </a:xfrm>
            <a:prstGeom prst="rect">
              <a:avLst/>
            </a:prstGeom>
          </p:spPr>
        </p:pic>
      </p:grpSp>
    </p:spTree>
    <p:extLst>
      <p:ext uri="{BB962C8B-B14F-4D97-AF65-F5344CB8AC3E}">
        <p14:creationId xmlns:p14="http://schemas.microsoft.com/office/powerpoint/2010/main" val="345445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F0BD9-C76E-6F83-A12C-C4F00DB37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D22D0-BCD9-C931-9CF8-060CC39965B9}"/>
              </a:ext>
            </a:extLst>
          </p:cNvPr>
          <p:cNvSpPr>
            <a:spLocks noGrp="1"/>
          </p:cNvSpPr>
          <p:nvPr>
            <p:ph type="title"/>
          </p:nvPr>
        </p:nvSpPr>
        <p:spPr/>
        <p:txBody>
          <a:bodyPr/>
          <a:lstStyle/>
          <a:p>
            <a:r>
              <a:rPr lang="en-US" dirty="0"/>
              <a:t>What is software architecture?</a:t>
            </a:r>
          </a:p>
        </p:txBody>
      </p:sp>
      <p:sp>
        <p:nvSpPr>
          <p:cNvPr id="3" name="Content Placeholder 2">
            <a:extLst>
              <a:ext uri="{FF2B5EF4-FFF2-40B4-BE49-F238E27FC236}">
                <a16:creationId xmlns:a16="http://schemas.microsoft.com/office/drawing/2014/main" id="{A28F6EE6-35B3-9332-5113-DA22D5F3FC08}"/>
              </a:ext>
            </a:extLst>
          </p:cNvPr>
          <p:cNvSpPr>
            <a:spLocks noGrp="1"/>
          </p:cNvSpPr>
          <p:nvPr>
            <p:ph idx="1"/>
          </p:nvPr>
        </p:nvSpPr>
        <p:spPr>
          <a:xfrm>
            <a:off x="1066800" y="1970406"/>
            <a:ext cx="4050484" cy="4050792"/>
          </a:xfrm>
        </p:spPr>
        <p:txBody>
          <a:bodyPr/>
          <a:lstStyle/>
          <a:p>
            <a:r>
              <a:rPr lang="en-US" dirty="0"/>
              <a:t>Hard to define</a:t>
            </a:r>
          </a:p>
          <a:p>
            <a:r>
              <a:rPr lang="en-US" dirty="0"/>
              <a:t>Structure of the system</a:t>
            </a:r>
          </a:p>
          <a:p>
            <a:pPr marL="0" indent="0">
              <a:buNone/>
            </a:pPr>
            <a:endParaRPr lang="en-US" dirty="0"/>
          </a:p>
          <a:p>
            <a:pPr marL="0" indent="0">
              <a:buNone/>
            </a:pPr>
            <a:r>
              <a:rPr lang="en-US" i="1" dirty="0"/>
              <a:t>What architecture do you use?</a:t>
            </a:r>
          </a:p>
          <a:p>
            <a:r>
              <a:rPr lang="en-US" dirty="0"/>
              <a:t>Clean Architecture, Hexagonal, Layered, Microservices</a:t>
            </a:r>
          </a:p>
          <a:p>
            <a:endParaRPr lang="en-US" dirty="0"/>
          </a:p>
          <a:p>
            <a:pPr marL="0" indent="0">
              <a:buNone/>
            </a:pPr>
            <a:r>
              <a:rPr lang="en-US" dirty="0"/>
              <a:t>...but</a:t>
            </a:r>
          </a:p>
          <a:p>
            <a:endParaRPr lang="en-US" dirty="0"/>
          </a:p>
          <a:p>
            <a:endParaRPr lang="en-US" dirty="0"/>
          </a:p>
        </p:txBody>
      </p:sp>
      <p:graphicFrame>
        <p:nvGraphicFramePr>
          <p:cNvPr id="9" name="Diagram 8">
            <a:extLst>
              <a:ext uri="{FF2B5EF4-FFF2-40B4-BE49-F238E27FC236}">
                <a16:creationId xmlns:a16="http://schemas.microsoft.com/office/drawing/2014/main" id="{45EFCCB1-B6D3-ACCB-D1BE-98CC1F068C0C}"/>
              </a:ext>
            </a:extLst>
          </p:cNvPr>
          <p:cNvGraphicFramePr/>
          <p:nvPr>
            <p:extLst>
              <p:ext uri="{D42A27DB-BD31-4B8C-83A1-F6EECF244321}">
                <p14:modId xmlns:p14="http://schemas.microsoft.com/office/powerpoint/2010/main" val="758086166"/>
              </p:ext>
            </p:extLst>
          </p:nvPr>
        </p:nvGraphicFramePr>
        <p:xfrm>
          <a:off x="4375791" y="1943186"/>
          <a:ext cx="7217795" cy="4293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033DB90-5FE3-90C0-6744-CE0966C4ED17}"/>
              </a:ext>
            </a:extLst>
          </p:cNvPr>
          <p:cNvSpPr txBox="1"/>
          <p:nvPr/>
        </p:nvSpPr>
        <p:spPr>
          <a:xfrm>
            <a:off x="1088136" y="6550496"/>
            <a:ext cx="7045693" cy="246221"/>
          </a:xfrm>
          <a:prstGeom prst="rect">
            <a:avLst/>
          </a:prstGeom>
          <a:noFill/>
        </p:spPr>
        <p:txBody>
          <a:bodyPr wrap="square" rtlCol="0">
            <a:spAutoFit/>
          </a:bodyPr>
          <a:lstStyle/>
          <a:p>
            <a:r>
              <a:rPr lang="en-US" sz="1000" i="1" dirty="0"/>
              <a:t>source: Fundamentals of Software Architecture (Mark Richards &amp; Neal Ford)</a:t>
            </a:r>
          </a:p>
        </p:txBody>
      </p:sp>
      <p:sp>
        <p:nvSpPr>
          <p:cNvPr id="5" name="Footer Placeholder 4">
            <a:extLst>
              <a:ext uri="{FF2B5EF4-FFF2-40B4-BE49-F238E27FC236}">
                <a16:creationId xmlns:a16="http://schemas.microsoft.com/office/drawing/2014/main" id="{6C036AB8-DAEF-C5F5-1C01-0D4A0C8BD040}"/>
              </a:ext>
            </a:extLst>
          </p:cNvPr>
          <p:cNvSpPr>
            <a:spLocks noGrp="1"/>
          </p:cNvSpPr>
          <p:nvPr>
            <p:ph type="ftr" sz="quarter" idx="11"/>
          </p:nvPr>
        </p:nvSpPr>
        <p:spPr/>
        <p:txBody>
          <a:bodyPr/>
          <a:lstStyle/>
          <a:p>
            <a:r>
              <a:rPr lang="en-US"/>
              <a:t>Feature Driven Architecture by Alexander Pabinger</a:t>
            </a:r>
          </a:p>
        </p:txBody>
      </p:sp>
      <p:sp>
        <p:nvSpPr>
          <p:cNvPr id="6" name="Slide Number Placeholder 5">
            <a:extLst>
              <a:ext uri="{FF2B5EF4-FFF2-40B4-BE49-F238E27FC236}">
                <a16:creationId xmlns:a16="http://schemas.microsoft.com/office/drawing/2014/main" id="{CA81D909-A462-2A4A-DC01-4639B4A9D3C5}"/>
              </a:ext>
            </a:extLst>
          </p:cNvPr>
          <p:cNvSpPr>
            <a:spLocks noGrp="1"/>
          </p:cNvSpPr>
          <p:nvPr>
            <p:ph type="sldNum" sz="quarter" idx="12"/>
          </p:nvPr>
        </p:nvSpPr>
        <p:spPr/>
        <p:txBody>
          <a:bodyPr/>
          <a:lstStyle/>
          <a:p>
            <a:fld id="{4FAB73BC-B049-4115-A692-8D63A059BFB8}" type="slidenum">
              <a:rPr lang="en-US" smtClean="0"/>
              <a:t>7</a:t>
            </a:fld>
            <a:endParaRPr lang="en-US"/>
          </a:p>
        </p:txBody>
      </p:sp>
    </p:spTree>
    <p:extLst>
      <p:ext uri="{BB962C8B-B14F-4D97-AF65-F5344CB8AC3E}">
        <p14:creationId xmlns:p14="http://schemas.microsoft.com/office/powerpoint/2010/main" val="10497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133E67-6D69-4116-9B92-B48E5B5C183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5" name="Group 14">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7" name="Oval 1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p:nvSpPr>
          <p:cNvPr id="19" name="Rectangle 18">
            <a:extLst>
              <a:ext uri="{FF2B5EF4-FFF2-40B4-BE49-F238E27FC236}">
                <a16:creationId xmlns:a16="http://schemas.microsoft.com/office/drawing/2014/main" id="{8363C3DA-5063-4048-965B-F5FDB35CC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4BE79ECB-20D1-486E-B39D-0F98D69BE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F1DBD8-7930-4EF6-AF8F-F6A674303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68547-6993-1756-F64D-D61771E307B4}"/>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4800">
                <a:blipFill dpi="0" rotWithShape="1">
                  <a:blip r:embed="rId4"/>
                  <a:srcRect/>
                  <a:tile tx="6350" ty="-127000" sx="65000" sy="64000" flip="none" algn="tl"/>
                </a:blipFill>
              </a:rPr>
              <a:t>Structure of the system</a:t>
            </a:r>
          </a:p>
        </p:txBody>
      </p:sp>
      <p:sp>
        <p:nvSpPr>
          <p:cNvPr id="25" name="Rectangle 24">
            <a:extLst>
              <a:ext uri="{FF2B5EF4-FFF2-40B4-BE49-F238E27FC236}">
                <a16:creationId xmlns:a16="http://schemas.microsoft.com/office/drawing/2014/main" id="{F39044D3-8725-4D57-BD64-A96E7C271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DCC089B-F750-4C12-822F-DF53F4DD36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8" name="Oval 27">
              <a:extLst>
                <a:ext uri="{FF2B5EF4-FFF2-40B4-BE49-F238E27FC236}">
                  <a16:creationId xmlns:a16="http://schemas.microsoft.com/office/drawing/2014/main" id="{3CDC7132-9021-4F21-AE5A-9B9B90C98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00D011B8-BF69-4B6B-B3D2-F1BA77108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Content Placeholder 2">
            <a:extLst>
              <a:ext uri="{FF2B5EF4-FFF2-40B4-BE49-F238E27FC236}">
                <a16:creationId xmlns:a16="http://schemas.microsoft.com/office/drawing/2014/main" id="{68F92847-FA82-5DE8-D5C7-F461FF34472A}"/>
              </a:ext>
            </a:extLst>
          </p:cNvPr>
          <p:cNvSpPr>
            <a:spLocks noGrp="1"/>
          </p:cNvSpPr>
          <p:nvPr>
            <p:ph idx="1"/>
          </p:nvPr>
        </p:nvSpPr>
        <p:spPr>
          <a:xfrm>
            <a:off x="8200102" y="4790198"/>
            <a:ext cx="2818418" cy="687058"/>
          </a:xfrm>
        </p:spPr>
        <p:txBody>
          <a:bodyPr vert="horz" lIns="91440" tIns="45720" rIns="91440" bIns="45720" rtlCol="0">
            <a:normAutofit/>
          </a:bodyPr>
          <a:lstStyle/>
          <a:p>
            <a:pPr marL="0" indent="0">
              <a:buNone/>
            </a:pPr>
            <a:r>
              <a:rPr lang="en-US" sz="1600"/>
              <a:t>e.g. Microservices, Layered, Microkernel</a:t>
            </a:r>
          </a:p>
        </p:txBody>
      </p:sp>
      <p:pic>
        <p:nvPicPr>
          <p:cNvPr id="4" name="Picture 3" descr="A diagram of a structure&#10;&#10;AI-generated content may be incorrect.">
            <a:extLst>
              <a:ext uri="{FF2B5EF4-FFF2-40B4-BE49-F238E27FC236}">
                <a16:creationId xmlns:a16="http://schemas.microsoft.com/office/drawing/2014/main" id="{99DB7A7D-B658-E43F-1E42-0CAA7D74095D}"/>
              </a:ext>
            </a:extLst>
          </p:cNvPr>
          <p:cNvPicPr>
            <a:picLocks noChangeAspect="1"/>
          </p:cNvPicPr>
          <p:nvPr/>
        </p:nvPicPr>
        <p:blipFill>
          <a:blip r:embed="rId6"/>
          <a:srcRect t="291" r="-3" b="9299"/>
          <a:stretch/>
        </p:blipFill>
        <p:spPr>
          <a:xfrm>
            <a:off x="920833" y="1328839"/>
            <a:ext cx="6647395" cy="4131686"/>
          </a:xfrm>
          <a:prstGeom prst="rect">
            <a:avLst/>
          </a:prstGeom>
        </p:spPr>
      </p:pic>
      <p:sp>
        <p:nvSpPr>
          <p:cNvPr id="6" name="Footer Placeholder 5">
            <a:extLst>
              <a:ext uri="{FF2B5EF4-FFF2-40B4-BE49-F238E27FC236}">
                <a16:creationId xmlns:a16="http://schemas.microsoft.com/office/drawing/2014/main" id="{33F47D29-DC75-9C95-2A98-7DCEDE2CDCF3}"/>
              </a:ext>
            </a:extLst>
          </p:cNvPr>
          <p:cNvSpPr>
            <a:spLocks noGrp="1"/>
          </p:cNvSpPr>
          <p:nvPr>
            <p:ph type="ftr" sz="quarter" idx="11"/>
          </p:nvPr>
        </p:nvSpPr>
        <p:spPr/>
        <p:txBody>
          <a:bodyPr/>
          <a:lstStyle/>
          <a:p>
            <a:r>
              <a:rPr lang="en-US"/>
              <a:t>Feature Driven Architecture by Alexander Pabinger</a:t>
            </a:r>
          </a:p>
        </p:txBody>
      </p:sp>
      <p:sp>
        <p:nvSpPr>
          <p:cNvPr id="7" name="Slide Number Placeholder 6">
            <a:extLst>
              <a:ext uri="{FF2B5EF4-FFF2-40B4-BE49-F238E27FC236}">
                <a16:creationId xmlns:a16="http://schemas.microsoft.com/office/drawing/2014/main" id="{108DF1E5-01E1-D702-B7C4-1BA209131DA4}"/>
              </a:ext>
            </a:extLst>
          </p:cNvPr>
          <p:cNvSpPr>
            <a:spLocks noGrp="1"/>
          </p:cNvSpPr>
          <p:nvPr>
            <p:ph type="sldNum" sz="quarter" idx="12"/>
          </p:nvPr>
        </p:nvSpPr>
        <p:spPr/>
        <p:txBody>
          <a:bodyPr/>
          <a:lstStyle/>
          <a:p>
            <a:fld id="{4FAB73BC-B049-4115-A692-8D63A059BFB8}" type="slidenum">
              <a:rPr lang="en-US" smtClean="0"/>
              <a:t>8</a:t>
            </a:fld>
            <a:endParaRPr lang="en-US"/>
          </a:p>
        </p:txBody>
      </p:sp>
      <p:sp>
        <p:nvSpPr>
          <p:cNvPr id="10" name="TextBox 9">
            <a:extLst>
              <a:ext uri="{FF2B5EF4-FFF2-40B4-BE49-F238E27FC236}">
                <a16:creationId xmlns:a16="http://schemas.microsoft.com/office/drawing/2014/main" id="{38E78B74-8D6A-E94E-A50A-64BFD6F4ED5C}"/>
              </a:ext>
            </a:extLst>
          </p:cNvPr>
          <p:cNvSpPr txBox="1"/>
          <p:nvPr/>
        </p:nvSpPr>
        <p:spPr>
          <a:xfrm>
            <a:off x="1088136" y="6550496"/>
            <a:ext cx="7045693" cy="246221"/>
          </a:xfrm>
          <a:prstGeom prst="rect">
            <a:avLst/>
          </a:prstGeom>
          <a:noFill/>
        </p:spPr>
        <p:txBody>
          <a:bodyPr wrap="square" rtlCol="0">
            <a:spAutoFit/>
          </a:bodyPr>
          <a:lstStyle/>
          <a:p>
            <a:r>
              <a:rPr lang="en-US" sz="1000" i="1" dirty="0"/>
              <a:t>source: Fundamentals of Software Architecture (Mark Richards &amp; Neal Ford)</a:t>
            </a:r>
          </a:p>
        </p:txBody>
      </p:sp>
    </p:spTree>
    <p:extLst>
      <p:ext uri="{BB962C8B-B14F-4D97-AF65-F5344CB8AC3E}">
        <p14:creationId xmlns:p14="http://schemas.microsoft.com/office/powerpoint/2010/main" val="2483946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2B6BB5-574E-8DBC-C02F-9A95456D612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22FF1B2-0470-C0FE-26F3-69EE21B91574}"/>
              </a:ext>
            </a:extLst>
          </p:cNvPr>
          <p:cNvSpPr>
            <a:spLocks noGrp="1"/>
          </p:cNvSpPr>
          <p:nvPr>
            <p:ph type="title"/>
          </p:nvPr>
        </p:nvSpPr>
        <p:spPr>
          <a:xfrm>
            <a:off x="1069848" y="484632"/>
            <a:ext cx="10058400" cy="1609344"/>
          </a:xfrm>
        </p:spPr>
        <p:txBody>
          <a:bodyPr>
            <a:normAutofit/>
          </a:bodyPr>
          <a:lstStyle/>
          <a:p>
            <a:r>
              <a:rPr lang="en-US" dirty="0"/>
              <a:t>Architecture characteristics</a:t>
            </a:r>
          </a:p>
        </p:txBody>
      </p:sp>
      <p:pic>
        <p:nvPicPr>
          <p:cNvPr id="4" name="Picture 3" descr="A diagram of a structure&#10;&#10;AI-generated content may be incorrect.">
            <a:extLst>
              <a:ext uri="{FF2B5EF4-FFF2-40B4-BE49-F238E27FC236}">
                <a16:creationId xmlns:a16="http://schemas.microsoft.com/office/drawing/2014/main" id="{70245710-E06D-1535-F07F-AD239E353D71}"/>
              </a:ext>
            </a:extLst>
          </p:cNvPr>
          <p:cNvPicPr>
            <a:picLocks noChangeAspect="1"/>
          </p:cNvPicPr>
          <p:nvPr/>
        </p:nvPicPr>
        <p:blipFill>
          <a:blip r:embed="rId4"/>
          <a:srcRect l="4472" r="5658" b="-3"/>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3743AED8-4BC9-8DCB-88F0-44D4E60BF32E}"/>
              </a:ext>
            </a:extLst>
          </p:cNvPr>
          <p:cNvSpPr>
            <a:spLocks noGrp="1"/>
          </p:cNvSpPr>
          <p:nvPr>
            <p:ph idx="1"/>
          </p:nvPr>
        </p:nvSpPr>
        <p:spPr>
          <a:xfrm>
            <a:off x="6496216" y="2320412"/>
            <a:ext cx="4632031" cy="3851787"/>
          </a:xfrm>
        </p:spPr>
        <p:txBody>
          <a:bodyPr anchor="ctr">
            <a:normAutofit/>
          </a:bodyPr>
          <a:lstStyle/>
          <a:p>
            <a:r>
              <a:rPr lang="en-US" dirty="0"/>
              <a:t>Success criteria of a system</a:t>
            </a:r>
          </a:p>
          <a:p>
            <a:r>
              <a:rPr lang="en-US" dirty="0"/>
              <a:t>Required for the system to function properly</a:t>
            </a:r>
          </a:p>
          <a:p>
            <a:endParaRPr lang="en-US" dirty="0"/>
          </a:p>
          <a:p>
            <a:endParaRPr lang="en-US" dirty="0"/>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923FC5A7-F121-90CD-6B9B-6C1A5B0B1E1E}"/>
              </a:ext>
            </a:extLst>
          </p:cNvPr>
          <p:cNvSpPr>
            <a:spLocks noGrp="1"/>
          </p:cNvSpPr>
          <p:nvPr>
            <p:ph type="ftr" sz="quarter" idx="11"/>
          </p:nvPr>
        </p:nvSpPr>
        <p:spPr/>
        <p:txBody>
          <a:bodyPr/>
          <a:lstStyle/>
          <a:p>
            <a:r>
              <a:rPr lang="en-US" dirty="0"/>
              <a:t>Feature Driven Architecture by Alexander Pabinger</a:t>
            </a:r>
          </a:p>
        </p:txBody>
      </p:sp>
      <p:sp>
        <p:nvSpPr>
          <p:cNvPr id="7" name="Slide Number Placeholder 6">
            <a:extLst>
              <a:ext uri="{FF2B5EF4-FFF2-40B4-BE49-F238E27FC236}">
                <a16:creationId xmlns:a16="http://schemas.microsoft.com/office/drawing/2014/main" id="{EDCD3018-7CDF-F438-A1B2-899B62801B9F}"/>
              </a:ext>
            </a:extLst>
          </p:cNvPr>
          <p:cNvSpPr>
            <a:spLocks noGrp="1"/>
          </p:cNvSpPr>
          <p:nvPr>
            <p:ph type="sldNum" sz="quarter" idx="12"/>
          </p:nvPr>
        </p:nvSpPr>
        <p:spPr/>
        <p:txBody>
          <a:bodyPr/>
          <a:lstStyle/>
          <a:p>
            <a:fld id="{4FAB73BC-B049-4115-A692-8D63A059BFB8}" type="slidenum">
              <a:rPr lang="en-US" smtClean="0"/>
              <a:t>9</a:t>
            </a:fld>
            <a:endParaRPr lang="en-US"/>
          </a:p>
        </p:txBody>
      </p:sp>
      <p:sp>
        <p:nvSpPr>
          <p:cNvPr id="10" name="TextBox 9">
            <a:extLst>
              <a:ext uri="{FF2B5EF4-FFF2-40B4-BE49-F238E27FC236}">
                <a16:creationId xmlns:a16="http://schemas.microsoft.com/office/drawing/2014/main" id="{CE8C5F41-C4A4-B991-1954-26AEF40C271E}"/>
              </a:ext>
            </a:extLst>
          </p:cNvPr>
          <p:cNvSpPr txBox="1"/>
          <p:nvPr/>
        </p:nvSpPr>
        <p:spPr>
          <a:xfrm>
            <a:off x="1088136" y="6550496"/>
            <a:ext cx="7045693" cy="246221"/>
          </a:xfrm>
          <a:prstGeom prst="rect">
            <a:avLst/>
          </a:prstGeom>
          <a:noFill/>
        </p:spPr>
        <p:txBody>
          <a:bodyPr wrap="square" rtlCol="0">
            <a:spAutoFit/>
          </a:bodyPr>
          <a:lstStyle/>
          <a:p>
            <a:r>
              <a:rPr lang="en-US" sz="1000" i="1" dirty="0"/>
              <a:t>source: Fundamentals of Software Architecture (Mark Richards &amp; Neal Ford)</a:t>
            </a:r>
          </a:p>
        </p:txBody>
      </p:sp>
    </p:spTree>
    <p:extLst>
      <p:ext uri="{BB962C8B-B14F-4D97-AF65-F5344CB8AC3E}">
        <p14:creationId xmlns:p14="http://schemas.microsoft.com/office/powerpoint/2010/main" val="28134079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26767</TotalTime>
  <Words>1656</Words>
  <Application>Microsoft Macintosh PowerPoint</Application>
  <PresentationFormat>Widescreen</PresentationFormat>
  <Paragraphs>259</Paragraphs>
  <Slides>29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Calibri</vt:lpstr>
      <vt:lpstr>Rockwell</vt:lpstr>
      <vt:lpstr>Rockwell Condensed</vt:lpstr>
      <vt:lpstr>Rockwell Extra Bold</vt:lpstr>
      <vt:lpstr>Wingdings</vt:lpstr>
      <vt:lpstr>Wood Type</vt:lpstr>
      <vt:lpstr>Vertical slices</vt:lpstr>
      <vt:lpstr>PowerPoint Presentation</vt:lpstr>
      <vt:lpstr>PowerPoint Presentation</vt:lpstr>
      <vt:lpstr>PowerPoint Presentation</vt:lpstr>
      <vt:lpstr>PowerPoint Presentation</vt:lpstr>
      <vt:lpstr>Alexander Pabinger</vt:lpstr>
      <vt:lpstr>What is software architecture?</vt:lpstr>
      <vt:lpstr>Structure of the system</vt:lpstr>
      <vt:lpstr>Architecture characteristics</vt:lpstr>
      <vt:lpstr>Architecture decisions</vt:lpstr>
      <vt:lpstr>Design principles</vt:lpstr>
      <vt:lpstr>Expectations of an architect</vt:lpstr>
      <vt:lpstr>Laws of software architecture</vt:lpstr>
      <vt:lpstr>Layered architecture</vt:lpstr>
      <vt:lpstr>cohesion</vt:lpstr>
      <vt:lpstr>cohesion</vt:lpstr>
      <vt:lpstr>coupling</vt:lpstr>
      <vt:lpstr>CouplinG</vt:lpstr>
      <vt:lpstr>CQS &amp; CQRS</vt:lpstr>
      <vt:lpstr>CQS vs cqrs</vt:lpstr>
      <vt:lpstr>5C Design</vt:lpstr>
      <vt:lpstr>5C Design | CUT</vt:lpstr>
      <vt:lpstr>Vertical CUT = VERTICAL slices</vt:lpstr>
      <vt:lpstr>PROS AND CONS</vt:lpstr>
      <vt:lpstr>Sample</vt:lpstr>
      <vt:lpstr>Technical aspects of VSA</vt:lpstr>
      <vt:lpstr>USE repository?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Alexander Pabinger</dc:creator>
  <cp:lastModifiedBy>Alexander Pabinger</cp:lastModifiedBy>
  <cp:revision>31</cp:revision>
  <dcterms:created xsi:type="dcterms:W3CDTF">2025-04-04T05:34:16Z</dcterms:created>
  <dcterms:modified xsi:type="dcterms:W3CDTF">2025-04-28T05:16:21Z</dcterms:modified>
</cp:coreProperties>
</file>